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276" r:id="rId5"/>
    <p:sldId id="308" r:id="rId6"/>
    <p:sldId id="309" r:id="rId7"/>
    <p:sldId id="268" r:id="rId8"/>
    <p:sldId id="296" r:id="rId9"/>
    <p:sldId id="269" r:id="rId10"/>
    <p:sldId id="271" r:id="rId11"/>
    <p:sldId id="274" r:id="rId12"/>
    <p:sldId id="275" r:id="rId13"/>
    <p:sldId id="270" r:id="rId14"/>
    <p:sldId id="297" r:id="rId15"/>
    <p:sldId id="298" r:id="rId16"/>
    <p:sldId id="299" r:id="rId17"/>
    <p:sldId id="287" r:id="rId18"/>
    <p:sldId id="300" r:id="rId19"/>
    <p:sldId id="280" r:id="rId20"/>
    <p:sldId id="303" r:id="rId21"/>
    <p:sldId id="281" r:id="rId22"/>
    <p:sldId id="282" r:id="rId23"/>
    <p:sldId id="304" r:id="rId24"/>
    <p:sldId id="305" r:id="rId25"/>
    <p:sldId id="302" r:id="rId26"/>
    <p:sldId id="283" r:id="rId27"/>
    <p:sldId id="306" r:id="rId28"/>
    <p:sldId id="290" r:id="rId29"/>
    <p:sldId id="292" r:id="rId30"/>
    <p:sldId id="307" r:id="rId31"/>
    <p:sldId id="278" r:id="rId32"/>
    <p:sldId id="295" r:id="rId33"/>
    <p:sldId id="369" r:id="rId34"/>
    <p:sldId id="311" r:id="rId35"/>
    <p:sldId id="267" r:id="rId36"/>
    <p:sldId id="31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B. Garrett" initials="SBG" lastIdx="1" clrIdx="0">
    <p:extLst>
      <p:ext uri="{19B8F6BF-5375-455C-9EA6-DF929625EA0E}">
        <p15:presenceInfo xmlns:p15="http://schemas.microsoft.com/office/powerpoint/2012/main" userId="S-1-5-21-1478355014-127360780-1969717230-4020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FF5"/>
    <a:srgbClr val="FFFFFF"/>
    <a:srgbClr val="6B4587"/>
    <a:srgbClr val="7CA47E"/>
    <a:srgbClr val="85AB87"/>
    <a:srgbClr val="6F9171"/>
    <a:srgbClr val="8C6698"/>
    <a:srgbClr val="70527A"/>
    <a:srgbClr val="E4EBDF"/>
    <a:srgbClr val="6997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0" autoAdjust="0"/>
    <p:restoredTop sz="86432" autoAdjust="0"/>
  </p:normalViewPr>
  <p:slideViewPr>
    <p:cSldViewPr snapToGrid="0">
      <p:cViewPr varScale="1">
        <p:scale>
          <a:sx n="70" d="100"/>
          <a:sy n="70" d="100"/>
        </p:scale>
        <p:origin x="106" y="2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672"/>
    </p:cViewPr>
  </p:sorterViewPr>
  <p:notesViewPr>
    <p:cSldViewPr snapToGrid="0">
      <p:cViewPr varScale="1">
        <p:scale>
          <a:sx n="90" d="100"/>
          <a:sy n="90" d="100"/>
        </p:scale>
        <p:origin x="283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B. Garrett" userId="0a29d5c5-d5d9-4933-ab1c-018d2408e354" providerId="ADAL" clId="{25B80A53-3B06-49E9-AD3D-571FEE749391}"/>
    <pc:docChg chg="modSld">
      <pc:chgData name="Sharon B. Garrett" userId="0a29d5c5-d5d9-4933-ab1c-018d2408e354" providerId="ADAL" clId="{25B80A53-3B06-49E9-AD3D-571FEE749391}" dt="2020-11-20T18:14:58.707" v="108" actId="20577"/>
      <pc:docMkLst>
        <pc:docMk/>
      </pc:docMkLst>
      <pc:sldChg chg="modSp modNotesTx">
        <pc:chgData name="Sharon B. Garrett" userId="0a29d5c5-d5d9-4933-ab1c-018d2408e354" providerId="ADAL" clId="{25B80A53-3B06-49E9-AD3D-571FEE749391}" dt="2020-11-20T18:14:58.707" v="108" actId="20577"/>
        <pc:sldMkLst>
          <pc:docMk/>
          <pc:sldMk cId="2603961119" sldId="369"/>
        </pc:sldMkLst>
        <pc:spChg chg="mod">
          <ac:chgData name="Sharon B. Garrett" userId="0a29d5c5-d5d9-4933-ab1c-018d2408e354" providerId="ADAL" clId="{25B80A53-3B06-49E9-AD3D-571FEE749391}" dt="2020-11-20T18:14:20.462" v="69" actId="20577"/>
          <ac:spMkLst>
            <pc:docMk/>
            <pc:sldMk cId="2603961119" sldId="369"/>
            <ac:spMk id="5" creationId="{00000000-0000-0000-0000-000000000000}"/>
          </ac:spMkLst>
        </pc:spChg>
      </pc:sldChg>
    </pc:docChg>
  </pc:docChgLst>
  <pc:docChgLst>
    <pc:chgData name="Sharon B. Garrett" userId="0a29d5c5-d5d9-4933-ab1c-018d2408e354" providerId="ADAL" clId="{B5891F5A-9C4D-4C6B-B1BE-D1A0F7937173}"/>
    <pc:docChg chg="custSel addSld modSld">
      <pc:chgData name="Sharon B. Garrett" userId="0a29d5c5-d5d9-4933-ab1c-018d2408e354" providerId="ADAL" clId="{B5891F5A-9C4D-4C6B-B1BE-D1A0F7937173}" dt="2020-11-19T19:37:10.221" v="39" actId="20577"/>
      <pc:docMkLst>
        <pc:docMk/>
      </pc:docMkLst>
      <pc:sldChg chg="modSp add">
        <pc:chgData name="Sharon B. Garrett" userId="0a29d5c5-d5d9-4933-ab1c-018d2408e354" providerId="ADAL" clId="{B5891F5A-9C4D-4C6B-B1BE-D1A0F7937173}" dt="2020-11-19T19:37:10.221" v="39" actId="20577"/>
        <pc:sldMkLst>
          <pc:docMk/>
          <pc:sldMk cId="2603961119" sldId="369"/>
        </pc:sldMkLst>
        <pc:spChg chg="mod">
          <ac:chgData name="Sharon B. Garrett" userId="0a29d5c5-d5d9-4933-ab1c-018d2408e354" providerId="ADAL" clId="{B5891F5A-9C4D-4C6B-B1BE-D1A0F7937173}" dt="2020-11-19T19:37:10.221" v="39" actId="20577"/>
          <ac:spMkLst>
            <pc:docMk/>
            <pc:sldMk cId="2603961119" sldId="369"/>
            <ac:spMk id="5" creationId="{00000000-0000-0000-0000-000000000000}"/>
          </ac:spMkLst>
        </pc:spChg>
        <pc:spChg chg="mod">
          <ac:chgData name="Sharon B. Garrett" userId="0a29d5c5-d5d9-4933-ab1c-018d2408e354" providerId="ADAL" clId="{B5891F5A-9C4D-4C6B-B1BE-D1A0F7937173}" dt="2020-11-19T19:35:28.589" v="10" actId="20577"/>
          <ac:spMkLst>
            <pc:docMk/>
            <pc:sldMk cId="2603961119" sldId="369"/>
            <ac:spMk id="6"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dirty="0">
                <a:latin typeface="Segoe UI" panose="020B0502040204020203" pitchFamily="34" charset="0"/>
                <a:cs typeface="Segoe UI" panose="020B0502040204020203" pitchFamily="34" charset="0"/>
              </a:rPr>
              <a:t>Market share</a:t>
            </a:r>
            <a:r>
              <a:rPr lang="en-US" baseline="0" dirty="0">
                <a:latin typeface="Segoe UI" panose="020B0502040204020203" pitchFamily="34" charset="0"/>
                <a:cs typeface="Segoe UI" panose="020B0502040204020203" pitchFamily="34" charset="0"/>
              </a:rPr>
              <a:t> of cannabis extracts, WA</a:t>
            </a:r>
            <a:endParaRPr lang="en-US" dirty="0">
              <a:latin typeface="Segoe UI" panose="020B0502040204020203" pitchFamily="34" charset="0"/>
              <a:cs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10597712614944733"/>
          <c:y val="0.16061403190979559"/>
          <c:w val="0.85555652029933082"/>
          <c:h val="0.61056783342508236"/>
        </c:manualLayout>
      </c:layout>
      <c:lineChart>
        <c:grouping val="standard"/>
        <c:varyColors val="0"/>
        <c:ser>
          <c:idx val="0"/>
          <c:order val="0"/>
          <c:tx>
            <c:strRef>
              <c:f>Sheet1!$B$1</c:f>
              <c:strCache>
                <c:ptCount val="1"/>
                <c:pt idx="0">
                  <c:v>%</c:v>
                </c:pt>
              </c:strCache>
            </c:strRef>
          </c:tx>
          <c:spPr>
            <a:ln w="76200" cap="rnd">
              <a:solidFill>
                <a:schemeClr val="accent6">
                  <a:lumMod val="75000"/>
                </a:schemeClr>
              </a:solidFill>
              <a:round/>
            </a:ln>
            <a:effectLst/>
          </c:spPr>
          <c:marker>
            <c:symbol val="none"/>
          </c:marker>
          <c:cat>
            <c:numRef>
              <c:f>Sheet1!$A$2:$A$4</c:f>
              <c:numCache>
                <c:formatCode>General</c:formatCode>
                <c:ptCount val="3"/>
                <c:pt idx="0">
                  <c:v>2014</c:v>
                </c:pt>
                <c:pt idx="1">
                  <c:v>2017</c:v>
                </c:pt>
                <c:pt idx="2">
                  <c:v>2019</c:v>
                </c:pt>
              </c:numCache>
            </c:numRef>
          </c:cat>
          <c:val>
            <c:numRef>
              <c:f>Sheet1!$B$2:$B$4</c:f>
              <c:numCache>
                <c:formatCode>General</c:formatCode>
                <c:ptCount val="3"/>
                <c:pt idx="0">
                  <c:v>9</c:v>
                </c:pt>
                <c:pt idx="1">
                  <c:v>24</c:v>
                </c:pt>
                <c:pt idx="2">
                  <c:v>35</c:v>
                </c:pt>
              </c:numCache>
            </c:numRef>
          </c:val>
          <c:smooth val="0"/>
          <c:extLst xmlns:c16r2="http://schemas.microsoft.com/office/drawing/2015/06/chart">
            <c:ext xmlns:c16="http://schemas.microsoft.com/office/drawing/2014/chart" uri="{C3380CC4-5D6E-409C-BE32-E72D297353CC}">
              <c16:uniqueId val="{00000000-4050-4D93-85E6-BF47C33E9BC0}"/>
            </c:ext>
          </c:extLst>
        </c:ser>
        <c:dLbls>
          <c:showLegendKey val="0"/>
          <c:showVal val="0"/>
          <c:showCatName val="0"/>
          <c:showSerName val="0"/>
          <c:showPercent val="0"/>
          <c:showBubbleSize val="0"/>
        </c:dLbls>
        <c:smooth val="0"/>
        <c:axId val="308981400"/>
        <c:axId val="308981792"/>
      </c:lineChart>
      <c:catAx>
        <c:axId val="30898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308981792"/>
        <c:crosses val="autoZero"/>
        <c:auto val="1"/>
        <c:lblAlgn val="ctr"/>
        <c:lblOffset val="100"/>
        <c:noMultiLvlLbl val="0"/>
      </c:catAx>
      <c:valAx>
        <c:axId val="30898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308981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FD3504-5666-46E6-92F0-358BBD9A982F}" type="datetimeFigureOut">
              <a:rPr lang="en-US" smtClean="0"/>
              <a:t>03-Dec-20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F9691B-10FB-4614-A5E4-7ADB993B358B}" type="slidenum">
              <a:rPr lang="en-US" smtClean="0"/>
              <a:t>‹#›</a:t>
            </a:fld>
            <a:endParaRPr lang="en-US"/>
          </a:p>
        </p:txBody>
      </p:sp>
    </p:spTree>
    <p:extLst>
      <p:ext uri="{BB962C8B-B14F-4D97-AF65-F5344CB8AC3E}">
        <p14:creationId xmlns:p14="http://schemas.microsoft.com/office/powerpoint/2010/main" val="342759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8888C8-EC0B-4F0F-923F-266CC1C3A445}" type="datetimeFigureOut">
              <a:rPr lang="en-US" smtClean="0"/>
              <a:t>03-Dec-20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EB555-1F96-48E1-8B31-863065648FF7}" type="slidenum">
              <a:rPr lang="en-US" smtClean="0"/>
              <a:t>‹#›</a:t>
            </a:fld>
            <a:endParaRPr lang="en-US"/>
          </a:p>
        </p:txBody>
      </p:sp>
    </p:spTree>
    <p:extLst>
      <p:ext uri="{BB962C8B-B14F-4D97-AF65-F5344CB8AC3E}">
        <p14:creationId xmlns:p14="http://schemas.microsoft.com/office/powerpoint/2010/main" val="4245745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vw.org/watch/?eventID=202009100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edlineplus.gov/psychoticdisorder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and.org/pubs/research_reports/RR3138.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User: This slide deck is based on a report prepared for the PRSC on the health risks of using high potency cannabis. This slide deck is in the public domain and may be used for education without special permission. However, any content should be attributed to the PRSC Cannabis Concentration Workgroup. This product may be used for educational purposes only. Note, all graphics in this presentation were obtained from public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Publication Date: October 2020</a:t>
            </a:r>
          </a:p>
        </p:txBody>
      </p:sp>
      <p:sp>
        <p:nvSpPr>
          <p:cNvPr id="4" name="Slide Number Placeholder 3"/>
          <p:cNvSpPr>
            <a:spLocks noGrp="1"/>
          </p:cNvSpPr>
          <p:nvPr>
            <p:ph type="sldNum" sz="quarter" idx="10"/>
          </p:nvPr>
        </p:nvSpPr>
        <p:spPr/>
        <p:txBody>
          <a:bodyPr/>
          <a:lstStyle/>
          <a:p>
            <a:fld id="{0B2EB555-1F96-48E1-8B31-863065648FF7}" type="slidenum">
              <a:rPr lang="en-US" smtClean="0"/>
              <a:t>1</a:t>
            </a:fld>
            <a:endParaRPr lang="en-US"/>
          </a:p>
        </p:txBody>
      </p:sp>
    </p:spTree>
    <p:extLst>
      <p:ext uri="{BB962C8B-B14F-4D97-AF65-F5344CB8AC3E}">
        <p14:creationId xmlns:p14="http://schemas.microsoft.com/office/powerpoint/2010/main" val="2162068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WA State, product development has meant the near disappearance of cannabis with less than 10% THC. Twenty percent THC and over has become the new normal.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Smart R, </a:t>
            </a:r>
            <a:r>
              <a:rPr lang="en-US" sz="1200" kern="1200" dirty="0" err="1">
                <a:solidFill>
                  <a:schemeClr val="tx1"/>
                </a:solidFill>
                <a:effectLst/>
                <a:latin typeface="+mn-lt"/>
                <a:ea typeface="+mn-ea"/>
                <a:cs typeface="+mn-cs"/>
              </a:rPr>
              <a:t>Caulkins</a:t>
            </a:r>
            <a:r>
              <a:rPr lang="en-US" sz="1200" kern="1200" dirty="0">
                <a:solidFill>
                  <a:schemeClr val="tx1"/>
                </a:solidFill>
                <a:effectLst/>
                <a:latin typeface="+mn-lt"/>
                <a:ea typeface="+mn-ea"/>
                <a:cs typeface="+mn-cs"/>
              </a:rPr>
              <a:t> JP, Kilmer B, Davenport S, </a:t>
            </a:r>
            <a:r>
              <a:rPr lang="en-US" sz="1200" kern="1200" dirty="0" err="1">
                <a:solidFill>
                  <a:schemeClr val="tx1"/>
                </a:solidFill>
                <a:effectLst/>
                <a:latin typeface="+mn-lt"/>
                <a:ea typeface="+mn-ea"/>
                <a:cs typeface="+mn-cs"/>
              </a:rPr>
              <a:t>Midgette</a:t>
            </a:r>
            <a:r>
              <a:rPr lang="en-US" sz="1200" kern="1200" dirty="0">
                <a:solidFill>
                  <a:schemeClr val="tx1"/>
                </a:solidFill>
                <a:effectLst/>
                <a:latin typeface="+mn-lt"/>
                <a:ea typeface="+mn-ea"/>
                <a:cs typeface="+mn-cs"/>
              </a:rPr>
              <a:t> G. Variation in cannabis potency and prices in a newly legal market: evidence from 30 million cannabis sales in Washington State.  </a:t>
            </a:r>
            <a:r>
              <a:rPr lang="en-US" sz="1200" i="1" kern="1200" dirty="0">
                <a:solidFill>
                  <a:schemeClr val="tx1"/>
                </a:solidFill>
                <a:effectLst/>
                <a:latin typeface="+mn-lt"/>
                <a:ea typeface="+mn-ea"/>
                <a:cs typeface="+mn-cs"/>
              </a:rPr>
              <a:t>Addiction</a:t>
            </a:r>
            <a:r>
              <a:rPr lang="en-US" sz="1200" kern="1200" dirty="0">
                <a:solidFill>
                  <a:schemeClr val="tx1"/>
                </a:solidFill>
                <a:effectLst/>
                <a:latin typeface="+mn-lt"/>
                <a:ea typeface="+mn-ea"/>
                <a:cs typeface="+mn-cs"/>
              </a:rPr>
              <a:t>. 2017;112(12):2167-2177.</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2EB555-1F96-48E1-8B31-863065648FF7}" type="slidenum">
              <a:rPr lang="en-US" smtClean="0"/>
              <a:t>10</a:t>
            </a:fld>
            <a:endParaRPr lang="en-US"/>
          </a:p>
        </p:txBody>
      </p:sp>
    </p:spTree>
    <p:extLst>
      <p:ext uri="{BB962C8B-B14F-4D97-AF65-F5344CB8AC3E}">
        <p14:creationId xmlns:p14="http://schemas.microsoft.com/office/powerpoint/2010/main" val="164290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helpful to understand the range of studies examined, how they were conducted, and the challenges in drawing broad conclusions. While more research is needed and the research to date contains some inherent limitations, evidence exists to make some well-supported assertions. </a:t>
            </a:r>
            <a:endParaRPr lang="en-US" dirty="0"/>
          </a:p>
        </p:txBody>
      </p:sp>
      <p:sp>
        <p:nvSpPr>
          <p:cNvPr id="4" name="Slide Number Placeholder 3"/>
          <p:cNvSpPr>
            <a:spLocks noGrp="1"/>
          </p:cNvSpPr>
          <p:nvPr>
            <p:ph type="sldNum" sz="quarter" idx="5"/>
          </p:nvPr>
        </p:nvSpPr>
        <p:spPr/>
        <p:txBody>
          <a:bodyPr/>
          <a:lstStyle/>
          <a:p>
            <a:fld id="{0B2EB555-1F96-48E1-8B31-863065648FF7}" type="slidenum">
              <a:rPr lang="en-US" smtClean="0"/>
              <a:t>11</a:t>
            </a:fld>
            <a:endParaRPr lang="en-US"/>
          </a:p>
        </p:txBody>
      </p:sp>
    </p:spTree>
    <p:extLst>
      <p:ext uri="{BB962C8B-B14F-4D97-AF65-F5344CB8AC3E}">
        <p14:creationId xmlns:p14="http://schemas.microsoft.com/office/powerpoint/2010/main" val="2603955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Because cannabis is prohibited at the federal level, researchers struggle to gain access to cannabis products that are similar to those found in legal markets.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Even if these products were available, standard randomized controlled trials would not likely be conducted. While the gold standard of research is the Randomized Controlled Trial (RCT), in which study participants are randomized to receive an exposure or not, in this case to high potency cannabis, RCTs are not always possible or ethical to conduct in humans. Research on non-medical use of cannabis, opioids, tobacco, and alcohol consumption must rely on alternative study designs and use sophisticated statistical methods to mimic RCTs in order to draw conclusions.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Finally, unlike research on alcohol, which utilizes percent alcohol (proof) as a measure of potency, cannabis studies lack a consistent definition of what high potency cannabis products include. Potency of cannabis is typically defined by the amount of THC within cannabis products, with varying cut-offs; and more recently by mode of cannabis administration of high-THC manufactured products, such as cannabis concentrates (wax, shatter), and liquid extracts used in vaping devices and infused edibles (candy or cookies).</a:t>
            </a:r>
            <a:endParaRPr lang="en-US" dirty="0"/>
          </a:p>
        </p:txBody>
      </p:sp>
      <p:sp>
        <p:nvSpPr>
          <p:cNvPr id="4" name="Slide Number Placeholder 3"/>
          <p:cNvSpPr>
            <a:spLocks noGrp="1"/>
          </p:cNvSpPr>
          <p:nvPr>
            <p:ph type="sldNum" sz="quarter" idx="10"/>
          </p:nvPr>
        </p:nvSpPr>
        <p:spPr/>
        <p:txBody>
          <a:bodyPr/>
          <a:lstStyle/>
          <a:p>
            <a:fld id="{0B2EB555-1F96-48E1-8B31-863065648FF7}" type="slidenum">
              <a:rPr lang="en-US" smtClean="0"/>
              <a:t>12</a:t>
            </a:fld>
            <a:endParaRPr lang="en-US"/>
          </a:p>
        </p:txBody>
      </p:sp>
    </p:spTree>
    <p:extLst>
      <p:ext uri="{BB962C8B-B14F-4D97-AF65-F5344CB8AC3E}">
        <p14:creationId xmlns:p14="http://schemas.microsoft.com/office/powerpoint/2010/main" val="379167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Evidence-based drug policy decisions have often been informed by proven methodologies other than RCTs.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In this review, contributors selected rigorously designed human studies that recruited people with a particular health outcome and compared their use of cannabis to use among similar participants without that same health outcome. OR, they found people with a particular pattern of use, and observed their health outcomes compared to others with a different pattern of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They also relied on surveys and secondary data analysis, where people reported their cannabis use patterns, health behaviors, and health outcomes.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 . . As well as good quality animal studies in which randomization CAN occur.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These are the same designs and approaches that guide clinical and policy decisions for other substances, when used for non-medical purposes. </a:t>
            </a:r>
            <a:endParaRPr lang="en-US" dirty="0"/>
          </a:p>
        </p:txBody>
      </p:sp>
      <p:sp>
        <p:nvSpPr>
          <p:cNvPr id="4" name="Slide Number Placeholder 3"/>
          <p:cNvSpPr>
            <a:spLocks noGrp="1"/>
          </p:cNvSpPr>
          <p:nvPr>
            <p:ph type="sldNum" sz="quarter" idx="10"/>
          </p:nvPr>
        </p:nvSpPr>
        <p:spPr/>
        <p:txBody>
          <a:bodyPr/>
          <a:lstStyle/>
          <a:p>
            <a:fld id="{0B2EB555-1F96-48E1-8B31-863065648FF7}" type="slidenum">
              <a:rPr lang="en-US" smtClean="0"/>
              <a:t>13</a:t>
            </a:fld>
            <a:endParaRPr lang="en-US"/>
          </a:p>
        </p:txBody>
      </p:sp>
    </p:spTree>
    <p:extLst>
      <p:ext uri="{BB962C8B-B14F-4D97-AF65-F5344CB8AC3E}">
        <p14:creationId xmlns:p14="http://schemas.microsoft.com/office/powerpoint/2010/main" val="177789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 lobbyists have used the fact that RCTs have not typically been conducted to minimize research findings and criticize research designs. This has led to a misinterpretation of some data to suit their agenda.</a:t>
            </a:r>
          </a:p>
          <a:p>
            <a:endParaRPr lang="en-US" dirty="0"/>
          </a:p>
          <a:p>
            <a:r>
              <a:rPr lang="en-US" dirty="0"/>
              <a:t>In addition, there has been a tendency to confuse the needs and rights of medicinal cannabis users with non-medical use.</a:t>
            </a:r>
          </a:p>
          <a:p>
            <a:endParaRPr lang="en-US" dirty="0"/>
          </a:p>
          <a:p>
            <a:r>
              <a:rPr lang="en-US" dirty="0"/>
              <a:t>Finally, while measuring potency has its challenges, industry representatives have tried to paint it as so complicated that relationships can never be teased out. This is not the case, and in fact many types research methods have always been used to inform policy decisions.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latin typeface="Segoe UI Historic" panose="020B0502040204020203" pitchFamily="34" charset="0"/>
                <a:ea typeface="Segoe UI Historic" panose="020B0502040204020203" pitchFamily="34" charset="0"/>
                <a:cs typeface="Segoe UI Historic" panose="020B0502040204020203" pitchFamily="34" charset="0"/>
              </a:rPr>
              <a:t>WA State House Commerce and Gaming Commission work session. Sep 15, 2020. </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hlinkClick r:id="rId3"/>
              </a:rPr>
              <a:t>https://www.tvw.org/watch/?eventID=2020091004</a:t>
            </a:r>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 </a:t>
            </a:r>
          </a:p>
          <a:p>
            <a:r>
              <a:rPr lang="en-US" dirty="0"/>
              <a:t> case, and even with challenges, this group of scientists was able to come to a consensus about what is known to date.</a:t>
            </a:r>
          </a:p>
        </p:txBody>
      </p:sp>
      <p:sp>
        <p:nvSpPr>
          <p:cNvPr id="4" name="Slide Number Placeholder 3"/>
          <p:cNvSpPr>
            <a:spLocks noGrp="1"/>
          </p:cNvSpPr>
          <p:nvPr>
            <p:ph type="sldNum" sz="quarter" idx="10"/>
          </p:nvPr>
        </p:nvSpPr>
        <p:spPr/>
        <p:txBody>
          <a:bodyPr/>
          <a:lstStyle/>
          <a:p>
            <a:fld id="{0B2EB555-1F96-48E1-8B31-863065648FF7}" type="slidenum">
              <a:rPr lang="en-US" smtClean="0"/>
              <a:t>14</a:t>
            </a:fld>
            <a:endParaRPr lang="en-US"/>
          </a:p>
        </p:txBody>
      </p:sp>
    </p:spTree>
    <p:extLst>
      <p:ext uri="{BB962C8B-B14F-4D97-AF65-F5344CB8AC3E}">
        <p14:creationId xmlns:p14="http://schemas.microsoft.com/office/powerpoint/2010/main" val="676642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mentioned earlier, the definition of “high-potency” cannabis is not universal across studies. For this report, the workgroup synthesized the evidence on studies that a) examined the dose-response relationship between THC content and health outcomes or b) reported adverse events associated with consuming highly concentrated manufactured products. </a:t>
            </a:r>
          </a:p>
        </p:txBody>
      </p:sp>
      <p:sp>
        <p:nvSpPr>
          <p:cNvPr id="4" name="Slide Number Placeholder 3"/>
          <p:cNvSpPr>
            <a:spLocks noGrp="1"/>
          </p:cNvSpPr>
          <p:nvPr>
            <p:ph type="sldNum" sz="quarter" idx="10"/>
          </p:nvPr>
        </p:nvSpPr>
        <p:spPr/>
        <p:txBody>
          <a:bodyPr/>
          <a:lstStyle/>
          <a:p>
            <a:fld id="{0B2EB555-1F96-48E1-8B31-863065648FF7}" type="slidenum">
              <a:rPr lang="en-US" smtClean="0"/>
              <a:t>15</a:t>
            </a:fld>
            <a:endParaRPr lang="en-US"/>
          </a:p>
        </p:txBody>
      </p:sp>
    </p:spTree>
    <p:extLst>
      <p:ext uri="{BB962C8B-B14F-4D97-AF65-F5344CB8AC3E}">
        <p14:creationId xmlns:p14="http://schemas.microsoft.com/office/powerpoint/2010/main" val="186586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Select workgroup members were tasks with collecting and synthesizing the research on specific health outcomes of interest, including how high-potency cannabis us affects adolescents, pregnancy, driving,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Spoiler: high potency cannabis is more detrimental to health than lower potency cannabis.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Next, we’ll focus on each of these areas of interest.</a:t>
            </a:r>
          </a:p>
        </p:txBody>
      </p:sp>
      <p:sp>
        <p:nvSpPr>
          <p:cNvPr id="4" name="Slide Number Placeholder 3"/>
          <p:cNvSpPr>
            <a:spLocks noGrp="1"/>
          </p:cNvSpPr>
          <p:nvPr>
            <p:ph type="sldNum" sz="quarter" idx="10"/>
          </p:nvPr>
        </p:nvSpPr>
        <p:spPr/>
        <p:txBody>
          <a:bodyPr/>
          <a:lstStyle/>
          <a:p>
            <a:fld id="{0B2EB555-1F96-48E1-8B31-863065648FF7}" type="slidenum">
              <a:rPr lang="en-US" smtClean="0"/>
              <a:t>16</a:t>
            </a:fld>
            <a:endParaRPr lang="en-US"/>
          </a:p>
        </p:txBody>
      </p:sp>
    </p:spTree>
    <p:extLst>
      <p:ext uri="{BB962C8B-B14F-4D97-AF65-F5344CB8AC3E}">
        <p14:creationId xmlns:p14="http://schemas.microsoft.com/office/powerpoint/2010/main" val="304946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Using </a:t>
            </a:r>
            <a:r>
              <a:rPr lang="en-US" sz="1200" kern="1200" dirty="0">
                <a:solidFill>
                  <a:schemeClr val="tx1"/>
                </a:solidFill>
                <a:effectLst/>
                <a:latin typeface="+mn-lt"/>
                <a:ea typeface="+mn-ea"/>
                <a:cs typeface="+mn-cs"/>
              </a:rPr>
              <a:t>information from the National Poison Data System about cannabis exposures reported to U.S. poison centers from January 2017-December 2019, Dilley and colleagues compared trends and characteristics of two groups of cannabis products: plant materials (flower, joints), and relatively higher THC potency manufactured products such as edibles (infused candy or cookies), cannabis concentrates (wax, shatter), and liquid extracts used in vaping devices.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Julia A. Dilley, PhD, MES</a:t>
            </a:r>
            <a:r>
              <a:rPr lang="en-US" sz="1000" b="0" baseline="30000" dirty="0"/>
              <a:t>1</a:t>
            </a:r>
            <a:r>
              <a:rPr lang="en-US" sz="1000" b="0" dirty="0"/>
              <a:t>, Ashley Brooks-Russell, PhD, MPH</a:t>
            </a:r>
            <a:r>
              <a:rPr lang="en-US" sz="1000" b="0" baseline="30000" dirty="0"/>
              <a:t>2</a:t>
            </a:r>
            <a:r>
              <a:rPr lang="en-US" sz="1000" b="0" dirty="0"/>
              <a:t>, Jennifer M. Whitehill, PhD</a:t>
            </a:r>
            <a:r>
              <a:rPr lang="en-US" sz="1000" b="0" baseline="30000" dirty="0"/>
              <a:t>3</a:t>
            </a:r>
            <a:r>
              <a:rPr lang="en-US" sz="1000" b="0" dirty="0"/>
              <a:t>, Janessa M. Graves, PhD, MPH</a:t>
            </a:r>
            <a:r>
              <a:rPr lang="en-US" sz="1000" b="0" baseline="30000" dirty="0"/>
              <a:t>4</a:t>
            </a:r>
            <a:r>
              <a:rPr lang="en-US" sz="1000" b="0" dirty="0"/>
              <a:t>. Manuscript in preparation. September 4,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baseline="30000" dirty="0"/>
              <a:t>1</a:t>
            </a:r>
            <a:r>
              <a:rPr lang="en-US" sz="1000" b="0" dirty="0"/>
              <a:t>Program Design and Evaluation Services, Multnomah County Health Department and Oregon Public Health Division, Portland, OR; </a:t>
            </a:r>
            <a:r>
              <a:rPr lang="en-US" sz="1000" b="0" baseline="30000" dirty="0"/>
              <a:t>2</a:t>
            </a:r>
            <a:r>
              <a:rPr lang="en-US" sz="1000" b="0" dirty="0"/>
              <a:t>Department of Community and Behavioral Health, Colorado School of Public Health, University of Colorado Anschutz Medical Campus, Aurora, CO; </a:t>
            </a:r>
            <a:r>
              <a:rPr lang="en-US" sz="1000" b="0" baseline="30000" dirty="0"/>
              <a:t>3</a:t>
            </a:r>
            <a:r>
              <a:rPr lang="en-US" sz="1000" b="0" dirty="0"/>
              <a:t>Department of Health Promotion and Policy, University of Massachusetts Amherst, Amherst, MA; </a:t>
            </a:r>
            <a:r>
              <a:rPr lang="en-US" sz="1000" b="0" baseline="30000" dirty="0"/>
              <a:t>4</a:t>
            </a:r>
            <a:r>
              <a:rPr lang="en-US" sz="1000" b="0" dirty="0"/>
              <a:t>Washington State University College of Nursing, Spokane, WA</a:t>
            </a:r>
          </a:p>
        </p:txBody>
      </p:sp>
      <p:sp>
        <p:nvSpPr>
          <p:cNvPr id="4" name="Slide Number Placeholder 3"/>
          <p:cNvSpPr>
            <a:spLocks noGrp="1"/>
          </p:cNvSpPr>
          <p:nvPr>
            <p:ph type="sldNum" sz="quarter" idx="10"/>
          </p:nvPr>
        </p:nvSpPr>
        <p:spPr/>
        <p:txBody>
          <a:bodyPr/>
          <a:lstStyle/>
          <a:p>
            <a:fld id="{0B2EB555-1F96-48E1-8B31-863065648FF7}" type="slidenum">
              <a:rPr lang="en-US" smtClean="0"/>
              <a:t>17</a:t>
            </a:fld>
            <a:endParaRPr lang="en-US"/>
          </a:p>
        </p:txBody>
      </p:sp>
    </p:spTree>
    <p:extLst>
      <p:ext uri="{BB962C8B-B14F-4D97-AF65-F5344CB8AC3E}">
        <p14:creationId xmlns:p14="http://schemas.microsoft.com/office/powerpoint/2010/main" val="782804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total of 29,471 cannabis-related exposures were reported during the three-year period. The greatest share was for cannabis plant materials (65.6%) followed by edibles (19.1%), concentrates (9.7%), and vape liquids (3.8%.) As seen in the Figure, case reports over time were relatively stable for plant material exposures. However, manufactured product exposures increased substantially between October-December 2017 and the same quarter in 2019: for edibles (259 to 789), concentrates (from 128 to 307), and vape liquids (15 to 333).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Individuals exposed to manufactured products were more likely to be children ages 11 or younger (29.7% vs. 9.8% of plant materials cases). The majority of plant material cases (61.0%) involved co-use of other substances, (e.g., alcohol), but only 17.9% of manufactured cannabis product cases involved additional substances. Among adults exposed only to cannabis in Oct-Dec 2019, vape liquid exposure cases were more likely to require healthcare treatment (43.6%) than plant material (30.8%), edible (30.1%), and concentrate (27.7%) exposures.</a:t>
            </a:r>
            <a:endParaRPr lang="en-US" b="0" dirty="0"/>
          </a:p>
        </p:txBody>
      </p:sp>
      <p:sp>
        <p:nvSpPr>
          <p:cNvPr id="4" name="Slide Number Placeholder 3"/>
          <p:cNvSpPr>
            <a:spLocks noGrp="1"/>
          </p:cNvSpPr>
          <p:nvPr>
            <p:ph type="sldNum" sz="quarter" idx="10"/>
          </p:nvPr>
        </p:nvSpPr>
        <p:spPr/>
        <p:txBody>
          <a:bodyPr/>
          <a:lstStyle/>
          <a:p>
            <a:fld id="{0B2EB555-1F96-48E1-8B31-863065648FF7}" type="slidenum">
              <a:rPr lang="en-US" smtClean="0"/>
              <a:t>18</a:t>
            </a:fld>
            <a:endParaRPr lang="en-US"/>
          </a:p>
        </p:txBody>
      </p:sp>
    </p:spTree>
    <p:extLst>
      <p:ext uri="{BB962C8B-B14F-4D97-AF65-F5344CB8AC3E}">
        <p14:creationId xmlns:p14="http://schemas.microsoft.com/office/powerpoint/2010/main" val="3071240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Cannabis addiction, known as Cannabis Use Disorder (CUD), is a condition that impairs social functioning, memory, decision-making, and school/work performance. A small but growing literature suggests that frequent cannabis use and high potency cannabis increase the chances of experiencing CUD,</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especially in young people who report a “better high” and a more frequent experience of paranoia and memory impairment.</a:t>
            </a:r>
            <a:r>
              <a:rPr lang="en-US" sz="1200" kern="1200" baseline="30000" dirty="0">
                <a:solidFill>
                  <a:schemeClr val="tx1"/>
                </a:solidFill>
                <a:effectLst/>
                <a:latin typeface="+mn-lt"/>
                <a:ea typeface="+mn-ea"/>
                <a:cs typeface="+mn-cs"/>
              </a:rPr>
              <a:t>4</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lvl="0"/>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Bidwell LC, </a:t>
            </a:r>
            <a:r>
              <a:rPr lang="en-US" sz="1200" kern="1200" dirty="0" err="1">
                <a:solidFill>
                  <a:schemeClr val="tx1"/>
                </a:solidFill>
                <a:effectLst/>
                <a:latin typeface="+mn-lt"/>
                <a:ea typeface="+mn-ea"/>
                <a:cs typeface="+mn-cs"/>
              </a:rPr>
              <a:t>YorkWilliams</a:t>
            </a:r>
            <a:r>
              <a:rPr lang="en-US" sz="1200" kern="1200" dirty="0">
                <a:solidFill>
                  <a:schemeClr val="tx1"/>
                </a:solidFill>
                <a:effectLst/>
                <a:latin typeface="+mn-lt"/>
                <a:ea typeface="+mn-ea"/>
                <a:cs typeface="+mn-cs"/>
              </a:rPr>
              <a:t> SL, Mueller RL, Bryan AD, Hutchison KE. Exploring cannabis concentrates on the legal market: User profiles, product strength, and health-related outcomes.  </a:t>
            </a:r>
            <a:r>
              <a:rPr lang="en-US" sz="1200" i="1" kern="1200" dirty="0">
                <a:solidFill>
                  <a:schemeClr val="tx1"/>
                </a:solidFill>
                <a:effectLst/>
                <a:latin typeface="+mn-lt"/>
                <a:ea typeface="+mn-ea"/>
                <a:cs typeface="+mn-cs"/>
              </a:rPr>
              <a:t>Addictive Behaviors Reports.</a:t>
            </a:r>
            <a:r>
              <a:rPr lang="en-US" sz="1200" kern="1200" dirty="0">
                <a:solidFill>
                  <a:schemeClr val="tx1"/>
                </a:solidFill>
                <a:effectLst/>
                <a:latin typeface="+mn-lt"/>
                <a:ea typeface="+mn-ea"/>
                <a:cs typeface="+mn-cs"/>
              </a:rPr>
              <a:t> 2018;8:102-106.</a:t>
            </a:r>
          </a:p>
          <a:p>
            <a:pPr lvl="0"/>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Curran HV, </a:t>
            </a:r>
            <a:r>
              <a:rPr lang="en-US" sz="1200" kern="1200" dirty="0" err="1">
                <a:solidFill>
                  <a:schemeClr val="tx1"/>
                </a:solidFill>
                <a:effectLst/>
                <a:latin typeface="+mn-lt"/>
                <a:ea typeface="+mn-ea"/>
                <a:cs typeface="+mn-cs"/>
              </a:rPr>
              <a:t>Hindocha</a:t>
            </a:r>
            <a:r>
              <a:rPr lang="en-US" sz="1200" kern="1200" dirty="0">
                <a:solidFill>
                  <a:schemeClr val="tx1"/>
                </a:solidFill>
                <a:effectLst/>
                <a:latin typeface="+mn-lt"/>
                <a:ea typeface="+mn-ea"/>
                <a:cs typeface="+mn-cs"/>
              </a:rPr>
              <a:t> C, Morgan CJA, Shaban N, Das RK, &amp; Freeman TP. Which biological and self-report measure of cannabis use predict cannabis dependency and acute psychotic-like effects? </a:t>
            </a:r>
            <a:r>
              <a:rPr lang="en-US" sz="1200" i="1" kern="1200" dirty="0">
                <a:solidFill>
                  <a:schemeClr val="tx1"/>
                </a:solidFill>
                <a:effectLst/>
                <a:latin typeface="+mn-lt"/>
                <a:ea typeface="+mn-ea"/>
                <a:cs typeface="+mn-cs"/>
              </a:rPr>
              <a:t>Psychological Medicine</a:t>
            </a:r>
            <a:r>
              <a:rPr lang="en-US" sz="1200" kern="1200" dirty="0">
                <a:solidFill>
                  <a:schemeClr val="tx1"/>
                </a:solidFill>
                <a:effectLst/>
                <a:latin typeface="+mn-lt"/>
                <a:ea typeface="+mn-ea"/>
                <a:cs typeface="+mn-cs"/>
              </a:rPr>
              <a:t>. 2019;49:1574-1580.</a:t>
            </a:r>
          </a:p>
          <a:p>
            <a:pPr lvl="0"/>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Hines LA, Freeman TP, Gage SH, Zammit S, Hickman M, Cannon M, </a:t>
            </a:r>
            <a:r>
              <a:rPr lang="en-US" sz="1200" kern="1200" dirty="0" err="1">
                <a:solidFill>
                  <a:schemeClr val="tx1"/>
                </a:solidFill>
                <a:effectLst/>
                <a:latin typeface="+mn-lt"/>
                <a:ea typeface="+mn-ea"/>
                <a:cs typeface="+mn-cs"/>
              </a:rPr>
              <a:t>Munafo</a:t>
            </a:r>
            <a:r>
              <a:rPr lang="en-US" sz="1200" kern="1200" dirty="0">
                <a:solidFill>
                  <a:schemeClr val="tx1"/>
                </a:solidFill>
                <a:effectLst/>
                <a:latin typeface="+mn-lt"/>
                <a:ea typeface="+mn-ea"/>
                <a:cs typeface="+mn-cs"/>
              </a:rPr>
              <a:t> M, MacLeod J, &amp; Heron J. Association of high-potency cannabis use with mental health and substance use in adolescence. </a:t>
            </a:r>
            <a:r>
              <a:rPr lang="en-US" sz="1200" i="1" kern="1200" dirty="0">
                <a:solidFill>
                  <a:schemeClr val="tx1"/>
                </a:solidFill>
                <a:effectLst/>
                <a:latin typeface="+mn-lt"/>
                <a:ea typeface="+mn-ea"/>
                <a:cs typeface="+mn-cs"/>
              </a:rPr>
              <a:t>JAMA Psychiatry.</a:t>
            </a:r>
            <a:r>
              <a:rPr lang="en-US" sz="1200" kern="1200" dirty="0">
                <a:solidFill>
                  <a:schemeClr val="tx1"/>
                </a:solidFill>
                <a:effectLst/>
                <a:latin typeface="+mn-lt"/>
                <a:ea typeface="+mn-ea"/>
                <a:cs typeface="+mn-cs"/>
              </a:rPr>
              <a:t> 2020;epub ahead of print E1-#8.</a:t>
            </a:r>
          </a:p>
          <a:p>
            <a:pPr lvl="0"/>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Freeman TP, &amp; </a:t>
            </a:r>
            <a:r>
              <a:rPr lang="en-US" sz="1200" kern="1200" dirty="0" err="1">
                <a:solidFill>
                  <a:schemeClr val="tx1"/>
                </a:solidFill>
                <a:effectLst/>
                <a:latin typeface="+mn-lt"/>
                <a:ea typeface="+mn-ea"/>
                <a:cs typeface="+mn-cs"/>
              </a:rPr>
              <a:t>Winstock</a:t>
            </a:r>
            <a:r>
              <a:rPr lang="en-US" sz="1200" kern="1200" dirty="0">
                <a:solidFill>
                  <a:schemeClr val="tx1"/>
                </a:solidFill>
                <a:effectLst/>
                <a:latin typeface="+mn-lt"/>
                <a:ea typeface="+mn-ea"/>
                <a:cs typeface="+mn-cs"/>
              </a:rPr>
              <a:t> AR. Examining the profile of high-potency cannabis and its association with severity of cannabis dependence. </a:t>
            </a:r>
            <a:r>
              <a:rPr lang="en-US" sz="1200" i="1" kern="1200" dirty="0">
                <a:solidFill>
                  <a:schemeClr val="tx1"/>
                </a:solidFill>
                <a:effectLst/>
                <a:latin typeface="+mn-lt"/>
                <a:ea typeface="+mn-ea"/>
                <a:cs typeface="+mn-cs"/>
              </a:rPr>
              <a:t>Psychological Medicine</a:t>
            </a:r>
            <a:r>
              <a:rPr lang="en-US" sz="1200" kern="1200" dirty="0">
                <a:solidFill>
                  <a:schemeClr val="tx1"/>
                </a:solidFill>
                <a:effectLst/>
                <a:latin typeface="+mn-lt"/>
                <a:ea typeface="+mn-ea"/>
                <a:cs typeface="+mn-cs"/>
              </a:rPr>
              <a:t>. 2015;45:3181-3189.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0B2EB555-1F96-48E1-8B31-863065648FF7}" type="slidenum">
              <a:rPr lang="en-US" smtClean="0"/>
              <a:t>19</a:t>
            </a:fld>
            <a:endParaRPr lang="en-US"/>
          </a:p>
        </p:txBody>
      </p:sp>
    </p:spTree>
    <p:extLst>
      <p:ext uri="{BB962C8B-B14F-4D97-AF65-F5344CB8AC3E}">
        <p14:creationId xmlns:p14="http://schemas.microsoft.com/office/powerpoint/2010/main" val="5570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 time of legalized retail cannabis sales, one question keeps getting raised….is use of high potency cannabis (cannabis with a high concentration of THC) safe for the citizens of Washington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 State Health Care Authority’s Division of Behavioral Health and Recovery has a scientific advisory group, the Prevention Research Sub Committee.  In March 2020, the sub-committee invited a work group of researchers to better understand the scientific evidence of the health and behavioral risks of non-medical high potency cannabis use.  The intent of the workgroup was to help inform policy and practice with the best science available.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workgroup was organized and chaired by Dr. Bia Carlini at the UW Alcohol and Drug Abuse Institute.  Dr. Carlini invited scientists in the field to present the evidence to each other, with the assistance of community-based organizations, in order to come to a consensus about 1) whether high potency cannabis is more detrimental to health than low potency cannabis, and 2) which populations are most likely to be affected by high potency cannabis use.</a:t>
            </a:r>
            <a:endParaRPr lang="en-US" dirty="0"/>
          </a:p>
        </p:txBody>
      </p:sp>
      <p:sp>
        <p:nvSpPr>
          <p:cNvPr id="4" name="Slide Number Placeholder 3"/>
          <p:cNvSpPr>
            <a:spLocks noGrp="1"/>
          </p:cNvSpPr>
          <p:nvPr>
            <p:ph type="sldNum" sz="quarter" idx="10"/>
          </p:nvPr>
        </p:nvSpPr>
        <p:spPr/>
        <p:txBody>
          <a:bodyPr/>
          <a:lstStyle/>
          <a:p>
            <a:fld id="{0B2EB555-1F96-48E1-8B31-863065648FF7}" type="slidenum">
              <a:rPr lang="en-US" smtClean="0"/>
              <a:t>2</a:t>
            </a:fld>
            <a:endParaRPr lang="en-US"/>
          </a:p>
        </p:txBody>
      </p:sp>
    </p:spTree>
    <p:extLst>
      <p:ext uri="{BB962C8B-B14F-4D97-AF65-F5344CB8AC3E}">
        <p14:creationId xmlns:p14="http://schemas.microsoft.com/office/powerpoint/2010/main" val="2162068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Barrington et al. (2019) found that for youth experimenting with cannabis, cannabis concentrate use was most strongly associated with progression and persistence of use during a 12-month period than for other cannabis products.</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Although this study did not evaluate CUD symptoms specifically, it does suggest potency can be a contributing factor to youth experimental use transitioning to more regular use.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study in the U.S. tracked THC potency and CUD symptom onset</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found that “higher potency cannabis, on average in the U.S., used at cannabis initiation was associated with over four times the risk of CUD symptom onset within the first year of initiation, as compared to those not endorsing symptom onset.” With college students, those who frequently used high potency products reported a higher risk of cannabis dependence, measured by a scientifically validated instrument, CUDIT-R.</a:t>
            </a:r>
            <a:r>
              <a:rPr lang="en-US" sz="1200" kern="1200" baseline="300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spcAft>
                <a:spcPts val="600"/>
              </a:spcAft>
            </a:pPr>
            <a:r>
              <a:rPr lang="en-US" sz="1200" b="1" dirty="0">
                <a:latin typeface="Segoe UI" panose="020B0502040204020203" pitchFamily="34" charset="0"/>
                <a:cs typeface="Segoe UI" panose="020B0502040204020203" pitchFamily="34" charset="0"/>
              </a:rPr>
              <a:t>Takeaway</a:t>
            </a:r>
            <a:r>
              <a:rPr lang="en-US" sz="1200" dirty="0">
                <a:latin typeface="Segoe UI" panose="020B0502040204020203" pitchFamily="34" charset="0"/>
                <a:cs typeface="Segoe UI" panose="020B0502040204020203" pitchFamily="34" charset="0"/>
              </a:rPr>
              <a:t>: </a:t>
            </a:r>
          </a:p>
          <a:p>
            <a:pPr>
              <a:spcAft>
                <a:spcPts val="600"/>
              </a:spcAft>
            </a:pPr>
            <a:r>
              <a:rPr lang="en-US" sz="1200" dirty="0">
                <a:latin typeface="Segoe UI" panose="020B0502040204020203" pitchFamily="34" charset="0"/>
                <a:cs typeface="Segoe UI" panose="020B0502040204020203" pitchFamily="34" charset="0"/>
              </a:rPr>
              <a:t>Use of cannabis with high THC concentration (or high potency) increases the chances of developing Cannabis Use Disorder (CUD) or addiction to cannabis, particularly among young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we discussed earlier, these studies were observational in nature, and looked at risk of developing CUD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sz="1200" dirty="0">
                <a:latin typeface="Calibri" panose="020F0502020204030204" pitchFamily="34" charset="0"/>
                <a:ea typeface="Calibri" panose="020F0502020204030204" pitchFamily="34" charset="0"/>
                <a:cs typeface="Calibri" panose="020F0502020204030204" pitchFamily="34" charset="0"/>
              </a:rPr>
              <a:t>References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Calibri" panose="020F0502020204030204" pitchFamily="34" charset="0"/>
              </a:rPr>
              <a:t>Barrington, </a:t>
            </a:r>
            <a:r>
              <a:rPr lang="en-US" sz="1200" dirty="0" err="1">
                <a:latin typeface="Calibri" panose="020F0502020204030204" pitchFamily="34" charset="0"/>
                <a:ea typeface="Calibri" panose="020F0502020204030204" pitchFamily="34" charset="0"/>
                <a:cs typeface="Calibri" panose="020F0502020204030204" pitchFamily="34" charset="0"/>
              </a:rPr>
              <a:t>Trimis</a:t>
            </a:r>
            <a:r>
              <a:rPr lang="en-US" sz="1200" dirty="0">
                <a:latin typeface="Calibri" panose="020F0502020204030204" pitchFamily="34" charset="0"/>
                <a:ea typeface="Calibri" panose="020F0502020204030204" pitchFamily="34" charset="0"/>
                <a:cs typeface="Calibri" panose="020F0502020204030204" pitchFamily="34" charset="0"/>
              </a:rPr>
              <a:t>, J.L., Cho, J., </a:t>
            </a:r>
            <a:r>
              <a:rPr lang="en-US" sz="1200" dirty="0" err="1">
                <a:latin typeface="Calibri" panose="020F0502020204030204" pitchFamily="34" charset="0"/>
                <a:ea typeface="Calibri" panose="020F0502020204030204" pitchFamily="34" charset="0"/>
                <a:cs typeface="Calibri" panose="020F0502020204030204" pitchFamily="34" charset="0"/>
              </a:rPr>
              <a:t>Ewusi</a:t>
            </a:r>
            <a:r>
              <a:rPr lang="en-US" sz="1200" dirty="0">
                <a:latin typeface="Calibri" panose="020F0502020204030204" pitchFamily="34" charset="0"/>
                <a:ea typeface="Calibri" panose="020F0502020204030204" pitchFamily="34" charset="0"/>
                <a:cs typeface="Calibri" panose="020F0502020204030204" pitchFamily="34" charset="0"/>
              </a:rPr>
              <a:t>-Boisvert, E., </a:t>
            </a:r>
            <a:r>
              <a:rPr lang="en-US" sz="1200" dirty="0" err="1">
                <a:latin typeface="Calibri" panose="020F0502020204030204" pitchFamily="34" charset="0"/>
                <a:ea typeface="Calibri" panose="020F0502020204030204" pitchFamily="34" charset="0"/>
                <a:cs typeface="Calibri" panose="020F0502020204030204" pitchFamily="34" charset="0"/>
              </a:rPr>
              <a:t>Hasin</a:t>
            </a:r>
            <a:r>
              <a:rPr lang="en-US" sz="1200" dirty="0">
                <a:latin typeface="Calibri" panose="020F0502020204030204" pitchFamily="34" charset="0"/>
                <a:ea typeface="Calibri" panose="020F0502020204030204" pitchFamily="34" charset="0"/>
                <a:cs typeface="Calibri" panose="020F0502020204030204" pitchFamily="34" charset="0"/>
              </a:rPr>
              <a:t>, D., Unger, J.B., </a:t>
            </a:r>
            <a:r>
              <a:rPr lang="en-US" sz="1200" dirty="0" err="1">
                <a:latin typeface="Calibri" panose="020F0502020204030204" pitchFamily="34" charset="0"/>
                <a:ea typeface="Calibri" panose="020F0502020204030204" pitchFamily="34" charset="0"/>
                <a:cs typeface="Calibri" panose="020F0502020204030204" pitchFamily="34" charset="0"/>
              </a:rPr>
              <a:t>Miech</a:t>
            </a:r>
            <a:r>
              <a:rPr lang="en-US" sz="1200" dirty="0">
                <a:latin typeface="Calibri" panose="020F0502020204030204" pitchFamily="34" charset="0"/>
                <a:ea typeface="Calibri" panose="020F0502020204030204" pitchFamily="34" charset="0"/>
                <a:cs typeface="Calibri" panose="020F0502020204030204" pitchFamily="34" charset="0"/>
              </a:rPr>
              <a:t>, R.A., &amp; Leventhal, A.M. (2020). Risk of </a:t>
            </a:r>
            <a:r>
              <a:rPr lang="en-US" sz="1200" dirty="0" err="1">
                <a:latin typeface="Calibri" panose="020F0502020204030204" pitchFamily="34" charset="0"/>
                <a:ea typeface="Calibri" panose="020F0502020204030204" pitchFamily="34" charset="0"/>
                <a:cs typeface="Calibri" panose="020F0502020204030204" pitchFamily="34" charset="0"/>
              </a:rPr>
              <a:t>perstistence</a:t>
            </a:r>
            <a:r>
              <a:rPr lang="en-US" sz="1200" dirty="0">
                <a:latin typeface="Calibri" panose="020F0502020204030204" pitchFamily="34" charset="0"/>
                <a:ea typeface="Calibri" panose="020F0502020204030204" pitchFamily="34" charset="0"/>
                <a:cs typeface="Calibri" panose="020F0502020204030204" pitchFamily="34" charset="0"/>
              </a:rPr>
              <a:t> and </a:t>
            </a:r>
            <a:r>
              <a:rPr lang="en-US" sz="1200" dirty="0" err="1">
                <a:latin typeface="Calibri" panose="020F0502020204030204" pitchFamily="34" charset="0"/>
                <a:ea typeface="Calibri" panose="020F0502020204030204" pitchFamily="34" charset="0"/>
                <a:cs typeface="Calibri" panose="020F0502020204030204" pitchFamily="34" charset="0"/>
              </a:rPr>
              <a:t>progresttion</a:t>
            </a:r>
            <a:r>
              <a:rPr lang="en-US" sz="1200" dirty="0">
                <a:latin typeface="Calibri" panose="020F0502020204030204" pitchFamily="34" charset="0"/>
                <a:ea typeface="Calibri" panose="020F0502020204030204" pitchFamily="34" charset="0"/>
                <a:cs typeface="Calibri" panose="020F0502020204030204" pitchFamily="34" charset="0"/>
              </a:rPr>
              <a:t> of use of 5 cannabis products after experimentation among adolescents. JAMA Network Open, 3(1):e1919792. Doi:10.1001/jamanetworkopen.2019.19792</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err="1">
                <a:latin typeface="Calibri" panose="020F0502020204030204" pitchFamily="34" charset="0"/>
                <a:ea typeface="Calibri" panose="020F0502020204030204" pitchFamily="34" charset="0"/>
                <a:cs typeface="Calibri" panose="020F0502020204030204" pitchFamily="34" charset="0"/>
              </a:rPr>
              <a:t>Atterberry</a:t>
            </a:r>
            <a:r>
              <a:rPr lang="en-US" sz="1200" dirty="0">
                <a:latin typeface="Calibri" panose="020F0502020204030204" pitchFamily="34" charset="0"/>
                <a:ea typeface="Calibri" panose="020F0502020204030204" pitchFamily="34" charset="0"/>
                <a:cs typeface="Calibri" panose="020F0502020204030204" pitchFamily="34" charset="0"/>
              </a:rPr>
              <a:t>, B.J., Treloar Padovano, H., Foster, K.T., Zucker, R.A., &amp; Hicks, B.M. (2019). Higher average potency across the United States is associated with progression to first cannabis use disorder symptom. Drug and Alcohol Dependence, 195, 186-192.</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Calibri" panose="020F0502020204030204" pitchFamily="34" charset="0"/>
              </a:rPr>
              <a:t>Gunn, R.L., Aston, E.R., </a:t>
            </a:r>
            <a:r>
              <a:rPr lang="en-US" sz="1200" dirty="0" err="1">
                <a:latin typeface="Calibri" panose="020F0502020204030204" pitchFamily="34" charset="0"/>
                <a:ea typeface="Calibri" panose="020F0502020204030204" pitchFamily="34" charset="0"/>
                <a:cs typeface="Calibri" panose="020F0502020204030204" pitchFamily="34" charset="0"/>
              </a:rPr>
              <a:t>Sokolovsky</a:t>
            </a:r>
            <a:r>
              <a:rPr lang="en-US" sz="1200" dirty="0">
                <a:latin typeface="Calibri" panose="020F0502020204030204" pitchFamily="34" charset="0"/>
                <a:ea typeface="Calibri" panose="020F0502020204030204" pitchFamily="34" charset="0"/>
                <a:cs typeface="Calibri" panose="020F0502020204030204" pitchFamily="34" charset="0"/>
              </a:rPr>
              <a:t>, A.W., White, H.R., &amp; Jackson, K.M. (2020). Complex cannabis use patterns: Associations with cannabis consequences and cannabis use disorder symptomatology. </a:t>
            </a:r>
            <a:r>
              <a:rPr lang="en-US" sz="1200" i="1" dirty="0">
                <a:latin typeface="Calibri" panose="020F0502020204030204" pitchFamily="34" charset="0"/>
                <a:ea typeface="Calibri" panose="020F0502020204030204" pitchFamily="34" charset="0"/>
                <a:cs typeface="Calibri" panose="020F0502020204030204" pitchFamily="34" charset="0"/>
              </a:rPr>
              <a:t>Addictive Behaviors, 105</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epub</a:t>
            </a:r>
            <a:r>
              <a:rPr lang="en-US" sz="1200" dirty="0">
                <a:latin typeface="Calibri" panose="020F0502020204030204" pitchFamily="34" charset="0"/>
                <a:ea typeface="Calibri" panose="020F0502020204030204" pitchFamily="34" charset="0"/>
                <a:cs typeface="Calibri" panose="020F0502020204030204" pitchFamily="34" charset="0"/>
              </a:rPr>
              <a:t> ahead of print.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0B2EB555-1F96-48E1-8B31-863065648FF7}" type="slidenum">
              <a:rPr lang="en-US" smtClean="0"/>
              <a:t>20</a:t>
            </a:fld>
            <a:endParaRPr lang="en-US"/>
          </a:p>
        </p:txBody>
      </p:sp>
    </p:spTree>
    <p:extLst>
      <p:ext uri="{BB962C8B-B14F-4D97-AF65-F5344CB8AC3E}">
        <p14:creationId xmlns:p14="http://schemas.microsoft.com/office/powerpoint/2010/main" val="1177534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Psychotic disorders are mental disorders that cause abnormal thinking and perceptions. Two of the main symptoms are delusions and hallucinations.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 National Library of Medicine. Psychotic Disorders. </a:t>
            </a:r>
            <a:r>
              <a:rPr lang="en-US" sz="1200" i="1" kern="1200" dirty="0">
                <a:solidFill>
                  <a:schemeClr val="tx1"/>
                </a:solidFill>
                <a:effectLst/>
                <a:latin typeface="+mn-lt"/>
                <a:ea typeface="+mn-ea"/>
                <a:cs typeface="+mn-cs"/>
              </a:rPr>
              <a:t>National Institute on Health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https://medlineplus.gov/psychoticdisorders.html</a:t>
            </a:r>
            <a:r>
              <a:rPr lang="en-US" sz="1200" kern="1200" dirty="0">
                <a:solidFill>
                  <a:schemeClr val="tx1"/>
                </a:solidFill>
                <a:effectLst/>
                <a:latin typeface="+mn-lt"/>
                <a:ea typeface="+mn-ea"/>
                <a:cs typeface="+mn-cs"/>
              </a:rPr>
              <a:t>. Retrieved September 3,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0B2EB555-1F96-48E1-8B31-863065648FF7}" type="slidenum">
              <a:rPr lang="en-US" smtClean="0"/>
              <a:t>21</a:t>
            </a:fld>
            <a:endParaRPr lang="en-US"/>
          </a:p>
        </p:txBody>
      </p:sp>
    </p:spTree>
    <p:extLst>
      <p:ext uri="{BB962C8B-B14F-4D97-AF65-F5344CB8AC3E}">
        <p14:creationId xmlns:p14="http://schemas.microsoft.com/office/powerpoint/2010/main" val="3229113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best studies conducted on cannabis and psychosis included 901 patients aged 18–64 years in 11 sites across Europe and Brazil who had recently experienced their first episode of psychosis.</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These patients were matched with 1237 similar people (that is, matched by age, race, and socio-economic-status) who did not have psychosis. This is known as case-control study and is a rigorous way to assess whether two things are associated. The study divided the types of cannabis used by participants into two categories: low potency (THC &lt;10%) and high potency (THC ≥10%), based on the products most common in their city. They found that daily cannabis users had three-fold increase in the risk of having a psychotic disorder compared with never users. Those who used high potency cannabis daily were five-times more likely to have a psychotic disorder than never users. Use of high potency cannabis was a strong predictor of psychotic disorder in cities where high potency cannabis was widely available. They concluded that “differences in frequency of daily cannabis use and in use of high-potency cannabis contributed to the striking variation in the incidence of psychotic disorder across the 11 studied sites.”</a:t>
            </a:r>
          </a:p>
          <a:p>
            <a:endParaRPr lang="en-US" dirty="0"/>
          </a:p>
        </p:txBody>
      </p:sp>
      <p:sp>
        <p:nvSpPr>
          <p:cNvPr id="4" name="Slide Number Placeholder 3"/>
          <p:cNvSpPr>
            <a:spLocks noGrp="1"/>
          </p:cNvSpPr>
          <p:nvPr>
            <p:ph type="sldNum" sz="quarter" idx="5"/>
          </p:nvPr>
        </p:nvSpPr>
        <p:spPr/>
        <p:txBody>
          <a:bodyPr/>
          <a:lstStyle/>
          <a:p>
            <a:fld id="{0B2EB555-1F96-48E1-8B31-863065648FF7}" type="slidenum">
              <a:rPr lang="en-US" smtClean="0"/>
              <a:t>22</a:t>
            </a:fld>
            <a:endParaRPr lang="en-US"/>
          </a:p>
        </p:txBody>
      </p:sp>
    </p:spTree>
    <p:extLst>
      <p:ext uri="{BB962C8B-B14F-4D97-AF65-F5344CB8AC3E}">
        <p14:creationId xmlns:p14="http://schemas.microsoft.com/office/powerpoint/2010/main" val="725904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2020 review of 56 good quality studies</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on cannabis and psychosis concluded that frequent cannabis use, especially daily use, and the consumption of high-potency cannabis increase the risk of developing psychosis.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It also shows that cannabis use is associated with an earlier onset of psychosis and increased risk of transition in individuals at a clinical high risk of psychosis. Daily high-potency cannabis use during adolescence is also associated with an earlier onset of psychotic symptoms (6 years earlier) than non-cannabis users.</a:t>
            </a:r>
            <a:r>
              <a:rPr lang="en-US" sz="1200" kern="1200" baseline="30000" dirty="0">
                <a:solidFill>
                  <a:schemeClr val="tx1"/>
                </a:solidFill>
                <a:effectLst/>
                <a:latin typeface="+mn-lt"/>
                <a:ea typeface="+mn-ea"/>
                <a:cs typeface="+mn-cs"/>
              </a:rPr>
              <a:t>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One caveat is that these studies defined cannabis as &gt;10% THC. There are no studies evaluating effects on psychosis of high-potency manufactured products currently found in the WA state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lvl="0"/>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Van der </a:t>
            </a:r>
            <a:r>
              <a:rPr lang="en-US" sz="1200" kern="1200" dirty="0" err="1">
                <a:solidFill>
                  <a:schemeClr val="tx1"/>
                </a:solidFill>
                <a:effectLst/>
                <a:latin typeface="+mn-lt"/>
                <a:ea typeface="+mn-ea"/>
                <a:cs typeface="+mn-cs"/>
              </a:rPr>
              <a:t>Steur</a:t>
            </a:r>
            <a:r>
              <a:rPr lang="en-US" sz="1200" kern="1200" dirty="0">
                <a:solidFill>
                  <a:schemeClr val="tx1"/>
                </a:solidFill>
                <a:effectLst/>
                <a:latin typeface="+mn-lt"/>
                <a:ea typeface="+mn-ea"/>
                <a:cs typeface="+mn-cs"/>
              </a:rPr>
              <a:t> SJ, </a:t>
            </a:r>
            <a:r>
              <a:rPr lang="en-US" sz="1200" kern="1200" dirty="0" err="1">
                <a:solidFill>
                  <a:schemeClr val="tx1"/>
                </a:solidFill>
                <a:effectLst/>
                <a:latin typeface="+mn-lt"/>
                <a:ea typeface="+mn-ea"/>
                <a:cs typeface="+mn-cs"/>
              </a:rPr>
              <a:t>Batalla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Bossong</a:t>
            </a:r>
            <a:r>
              <a:rPr lang="en-US" sz="1200" kern="1200" dirty="0">
                <a:solidFill>
                  <a:schemeClr val="tx1"/>
                </a:solidFill>
                <a:effectLst/>
                <a:latin typeface="+mn-lt"/>
                <a:ea typeface="+mn-ea"/>
                <a:cs typeface="+mn-cs"/>
              </a:rPr>
              <a:t> MG. Factors Moderating the Association Between Cannabis Use and Psychosis Risk: A Systematic Review. </a:t>
            </a:r>
            <a:r>
              <a:rPr lang="en-US" sz="1200" i="1" kern="1200" dirty="0">
                <a:solidFill>
                  <a:schemeClr val="tx1"/>
                </a:solidFill>
                <a:effectLst/>
                <a:latin typeface="+mn-lt"/>
                <a:ea typeface="+mn-ea"/>
                <a:cs typeface="+mn-cs"/>
              </a:rPr>
              <a:t>Brain Sci</a:t>
            </a:r>
            <a:r>
              <a:rPr lang="en-US" sz="1200" kern="1200" dirty="0">
                <a:solidFill>
                  <a:schemeClr val="tx1"/>
                </a:solidFill>
                <a:effectLst/>
                <a:latin typeface="+mn-lt"/>
                <a:ea typeface="+mn-ea"/>
                <a:cs typeface="+mn-cs"/>
              </a:rPr>
              <a:t>. 2020;10(2):97. Published 2020 Feb 12. doi:10.3390/brainsci10020097.</a:t>
            </a:r>
          </a:p>
          <a:p>
            <a:pPr lvl="0"/>
            <a:endParaRPr lang="en-US" sz="1200" kern="1200" dirty="0">
              <a:solidFill>
                <a:schemeClr val="tx1"/>
              </a:solidFill>
              <a:effectLst/>
              <a:latin typeface="+mn-lt"/>
              <a:ea typeface="+mn-ea"/>
              <a:cs typeface="+mn-cs"/>
            </a:endParaRPr>
          </a:p>
          <a:p>
            <a:pPr lvl="0"/>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Di Forti, M.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Daily use, especially of high-potency cannabis, drives the earlier onset of psychosis in cannabis users. </a:t>
            </a:r>
            <a:r>
              <a:rPr lang="en-US" sz="1200" i="1" kern="1200" dirty="0" err="1">
                <a:solidFill>
                  <a:schemeClr val="tx1"/>
                </a:solidFill>
                <a:effectLst/>
                <a:latin typeface="+mn-lt"/>
                <a:ea typeface="+mn-ea"/>
                <a:cs typeface="+mn-cs"/>
              </a:rPr>
              <a:t>Schizophr</a:t>
            </a:r>
            <a:r>
              <a:rPr lang="en-US" sz="1200" i="1" kern="1200" dirty="0">
                <a:solidFill>
                  <a:schemeClr val="tx1"/>
                </a:solidFill>
                <a:effectLst/>
                <a:latin typeface="+mn-lt"/>
                <a:ea typeface="+mn-ea"/>
                <a:cs typeface="+mn-cs"/>
              </a:rPr>
              <a:t> Bull.</a:t>
            </a:r>
            <a:r>
              <a:rPr lang="en-US" sz="1200" kern="1200" dirty="0">
                <a:solidFill>
                  <a:schemeClr val="tx1"/>
                </a:solidFill>
                <a:effectLst/>
                <a:latin typeface="+mn-lt"/>
                <a:ea typeface="+mn-ea"/>
                <a:cs typeface="+mn-cs"/>
              </a:rPr>
              <a:t> 2014;40:1509–1517.</a:t>
            </a:r>
          </a:p>
          <a:p>
            <a:pPr lvl="0"/>
            <a:endParaRPr lang="en-US" sz="1200" kern="1200" dirty="0">
              <a:solidFill>
                <a:schemeClr val="tx1"/>
              </a:solidFill>
              <a:effectLst/>
              <a:latin typeface="+mn-lt"/>
              <a:ea typeface="+mn-ea"/>
              <a:cs typeface="+mn-cs"/>
            </a:endParaRPr>
          </a:p>
          <a:p>
            <a:pPr lvl="0"/>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Di Forti M,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The contribution of cannabis use to variation in the incidence of psychotic disorder across Europe (EU-GEI): a </a:t>
            </a:r>
            <a:r>
              <a:rPr lang="en-US" sz="1200" kern="1200" dirty="0" err="1">
                <a:solidFill>
                  <a:schemeClr val="tx1"/>
                </a:solidFill>
                <a:effectLst/>
                <a:latin typeface="+mn-lt"/>
                <a:ea typeface="+mn-ea"/>
                <a:cs typeface="+mn-cs"/>
              </a:rPr>
              <a:t>multicentre</a:t>
            </a:r>
            <a:r>
              <a:rPr lang="en-US" sz="1200" kern="1200" dirty="0">
                <a:solidFill>
                  <a:schemeClr val="tx1"/>
                </a:solidFill>
                <a:effectLst/>
                <a:latin typeface="+mn-lt"/>
                <a:ea typeface="+mn-ea"/>
                <a:cs typeface="+mn-cs"/>
              </a:rPr>
              <a:t> case-control study. </a:t>
            </a:r>
            <a:r>
              <a:rPr lang="en-US" sz="1200" i="1" kern="1200" dirty="0">
                <a:solidFill>
                  <a:schemeClr val="tx1"/>
                </a:solidFill>
                <a:effectLst/>
                <a:latin typeface="+mn-lt"/>
                <a:ea typeface="+mn-ea"/>
                <a:cs typeface="+mn-cs"/>
              </a:rPr>
              <a:t>The Lancet Psychiatry</a:t>
            </a:r>
            <a:r>
              <a:rPr lang="en-US" sz="1200" kern="1200" dirty="0">
                <a:solidFill>
                  <a:schemeClr val="tx1"/>
                </a:solidFill>
                <a:effectLst/>
                <a:latin typeface="+mn-lt"/>
                <a:ea typeface="+mn-ea"/>
                <a:cs typeface="+mn-cs"/>
              </a:rPr>
              <a:t>. 2019;6:427–436.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0B2EB555-1F96-48E1-8B31-863065648FF7}" type="slidenum">
              <a:rPr lang="en-US" smtClean="0"/>
              <a:t>23</a:t>
            </a:fld>
            <a:endParaRPr lang="en-US"/>
          </a:p>
        </p:txBody>
      </p:sp>
    </p:spTree>
    <p:extLst>
      <p:ext uri="{BB962C8B-B14F-4D97-AF65-F5344CB8AC3E}">
        <p14:creationId xmlns:p14="http://schemas.microsoft.com/office/powerpoint/2010/main" val="2848098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Adolescence is a critical developmental stage when the functional connectivity of the brain and its role in higher cognitive functions are both defined and delineated. This “critical period” of brain development exhibits increased vulnerability to drug exposure, including THC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0B2EB555-1F96-48E1-8B31-863065648FF7}" type="slidenum">
              <a:rPr lang="en-US" smtClean="0"/>
              <a:t>24</a:t>
            </a:fld>
            <a:endParaRPr lang="en-US"/>
          </a:p>
        </p:txBody>
      </p:sp>
    </p:spTree>
    <p:extLst>
      <p:ext uri="{BB962C8B-B14F-4D97-AF65-F5344CB8AC3E}">
        <p14:creationId xmlns:p14="http://schemas.microsoft.com/office/powerpoint/2010/main" val="2727536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review of the literature on the impact of THC exposure and potency on adolescent brain development and identified 25 publications that addressed this question and were published in academic peer-reviewed journals from 2010 and later. Strong evidence exists that there is a detrimental impact of THC use during adolescence. Studies on the impact of cannabis use on human adolescent brain development focused primarily on three areas: </a:t>
            </a:r>
            <a:r>
              <a:rPr lang="en-US" sz="1200" b="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cognitive aptitude and behavior, </a:t>
            </a: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disruption of brain anatomy and connectivity, </a:t>
            </a:r>
            <a:r>
              <a:rPr lang="en-US" sz="1200" b="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disruption in motivated behavior and dopamine function.</a:t>
            </a:r>
            <a:endParaRPr lang="en-US" sz="1200" b="1" i="0" u="none" strike="noStrike" kern="1200" baseline="0" dirty="0">
              <a:solidFill>
                <a:schemeClr val="tx1"/>
              </a:solidFill>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Studies with rodents have demonstrated a dose-response relationship, with impacts on motivation/reward behaviors, and increased repetitive and compulsive-like behaviors. </a:t>
            </a:r>
          </a:p>
          <a:p>
            <a:endParaRPr lang="en-US" sz="1200" kern="1200" dirty="0">
              <a:solidFill>
                <a:schemeClr val="tx1"/>
              </a:solidFill>
              <a:effectLst/>
              <a:latin typeface="+mn-lt"/>
              <a:ea typeface="+mn-ea"/>
              <a:cs typeface="+mn-cs"/>
            </a:endParaRPr>
          </a:p>
          <a:p>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References</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Gobbi</a:t>
            </a:r>
            <a:r>
              <a:rPr lang="en-US" sz="1200" b="0" i="0" u="none" strike="noStrike" kern="1200" baseline="0" dirty="0">
                <a:solidFill>
                  <a:schemeClr val="tx1"/>
                </a:solidFill>
                <a:latin typeface="+mn-lt"/>
                <a:ea typeface="+mn-ea"/>
                <a:cs typeface="+mn-cs"/>
              </a:rPr>
              <a:t> G, Atkin T, </a:t>
            </a:r>
            <a:r>
              <a:rPr lang="en-US" sz="1200" b="0" i="0" u="none" strike="noStrike" kern="1200" baseline="0" dirty="0" err="1">
                <a:solidFill>
                  <a:schemeClr val="tx1"/>
                </a:solidFill>
                <a:latin typeface="+mn-lt"/>
                <a:ea typeface="+mn-ea"/>
                <a:cs typeface="+mn-cs"/>
              </a:rPr>
              <a:t>Zytynski</a:t>
            </a:r>
            <a:r>
              <a:rPr lang="en-US" sz="1200" b="0" i="0" u="none" strike="noStrike" kern="1200" baseline="0" dirty="0">
                <a:solidFill>
                  <a:schemeClr val="tx1"/>
                </a:solidFill>
                <a:latin typeface="+mn-lt"/>
                <a:ea typeface="+mn-ea"/>
                <a:cs typeface="+mn-cs"/>
              </a:rPr>
              <a:t> T, Wang S, Askari S, </a:t>
            </a:r>
            <a:r>
              <a:rPr lang="en-US" sz="1200" b="0" i="0" u="none" strike="noStrike" kern="1200" baseline="0" dirty="0" err="1">
                <a:solidFill>
                  <a:schemeClr val="tx1"/>
                </a:solidFill>
                <a:latin typeface="+mn-lt"/>
                <a:ea typeface="+mn-ea"/>
                <a:cs typeface="+mn-cs"/>
              </a:rPr>
              <a:t>Boruff</a:t>
            </a:r>
            <a:r>
              <a:rPr lang="en-US" sz="1200" b="0" i="0" u="none" strike="noStrike" kern="1200" baseline="0" dirty="0">
                <a:solidFill>
                  <a:schemeClr val="tx1"/>
                </a:solidFill>
                <a:latin typeface="+mn-lt"/>
                <a:ea typeface="+mn-ea"/>
                <a:cs typeface="+mn-cs"/>
              </a:rPr>
              <a:t> J, . . . Mayo . Association of cannabis use in adolescence and risk of depression, anxiety, and suicidality in young adulthood: a systematic review and meta-analysis. </a:t>
            </a:r>
            <a:r>
              <a:rPr lang="en-US" sz="1200" b="0" i="1" u="none" strike="noStrike" kern="1200" baseline="0" dirty="0">
                <a:solidFill>
                  <a:schemeClr val="tx1"/>
                </a:solidFill>
                <a:latin typeface="+mn-lt"/>
                <a:ea typeface="+mn-ea"/>
                <a:cs typeface="+mn-cs"/>
              </a:rPr>
              <a:t>JAMA psychiatry</a:t>
            </a:r>
            <a:r>
              <a:rPr lang="en-US" sz="1200" b="0" i="0" u="none" strike="noStrike" kern="1200" baseline="0" dirty="0">
                <a:solidFill>
                  <a:schemeClr val="tx1"/>
                </a:solidFill>
                <a:latin typeface="+mn-lt"/>
                <a:ea typeface="+mn-ea"/>
                <a:cs typeface="+mn-cs"/>
              </a:rPr>
              <a:t>. 2019;76(4):426-434. </a:t>
            </a:r>
          </a:p>
          <a:p>
            <a:r>
              <a:rPr lang="en-US" sz="1200" b="0" i="0" u="none" strike="noStrike" kern="1200" baseline="0" dirty="0">
                <a:solidFill>
                  <a:schemeClr val="tx1"/>
                </a:solidFill>
                <a:latin typeface="+mn-lt"/>
                <a:ea typeface="+mn-ea"/>
                <a:cs typeface="+mn-cs"/>
              </a:rPr>
              <a:t>2. Hines LA, Freeman TP, Gage SH, Zammit S, Hickman M, Cannon M, . . . Heron J. Association of high-potency cannabis use with mental health and substance use in adolescence. </a:t>
            </a:r>
            <a:r>
              <a:rPr lang="en-US" sz="1200" b="0" i="1" u="none" strike="noStrike" kern="1200" baseline="0" dirty="0">
                <a:solidFill>
                  <a:schemeClr val="tx1"/>
                </a:solidFill>
                <a:latin typeface="+mn-lt"/>
                <a:ea typeface="+mn-ea"/>
                <a:cs typeface="+mn-cs"/>
              </a:rPr>
              <a:t>JAMA psychiatry</a:t>
            </a:r>
            <a:r>
              <a:rPr lang="en-US" sz="1200" b="0" i="0" u="none" strike="noStrike" kern="1200" baseline="0" dirty="0">
                <a:solidFill>
                  <a:schemeClr val="tx1"/>
                </a:solidFill>
                <a:latin typeface="+mn-lt"/>
                <a:ea typeface="+mn-ea"/>
                <a:cs typeface="+mn-cs"/>
              </a:rPr>
              <a:t>. 2020. </a:t>
            </a:r>
          </a:p>
          <a:p>
            <a:r>
              <a:rPr lang="en-US" sz="1200" b="0" i="0" u="none" strike="noStrike" kern="1200" baseline="0" dirty="0">
                <a:solidFill>
                  <a:schemeClr val="tx1"/>
                </a:solidFill>
                <a:latin typeface="+mn-lt"/>
                <a:ea typeface="+mn-ea"/>
                <a:cs typeface="+mn-cs"/>
              </a:rPr>
              <a:t>3. Kelly BC &amp; </a:t>
            </a:r>
            <a:r>
              <a:rPr lang="en-US" sz="1200" b="0" i="0" u="none" strike="noStrike" kern="1200" baseline="0" dirty="0" err="1">
                <a:solidFill>
                  <a:schemeClr val="tx1"/>
                </a:solidFill>
                <a:latin typeface="+mn-lt"/>
                <a:ea typeface="+mn-ea"/>
                <a:cs typeface="+mn-cs"/>
              </a:rPr>
              <a:t>Vuolo</a:t>
            </a:r>
            <a:r>
              <a:rPr lang="en-US" sz="1200" b="0" i="0" u="none" strike="noStrike" kern="1200" baseline="0" dirty="0">
                <a:solidFill>
                  <a:schemeClr val="tx1"/>
                </a:solidFill>
                <a:latin typeface="+mn-lt"/>
                <a:ea typeface="+mn-ea"/>
                <a:cs typeface="+mn-cs"/>
              </a:rPr>
              <a:t> M. Cognitive aptitude, peers, and trajectories of marijuana use from adolescence through young adulthood. </a:t>
            </a:r>
            <a:r>
              <a:rPr lang="en-US" sz="1200" b="0" i="1" u="none" strike="noStrike" kern="1200" baseline="0" dirty="0" err="1">
                <a:solidFill>
                  <a:schemeClr val="tx1"/>
                </a:solidFill>
                <a:latin typeface="+mn-lt"/>
                <a:ea typeface="+mn-ea"/>
                <a:cs typeface="+mn-cs"/>
              </a:rPr>
              <a:t>PloS</a:t>
            </a:r>
            <a:r>
              <a:rPr lang="en-US" sz="1200" b="0" i="1" u="none" strike="noStrike" kern="1200" baseline="0" dirty="0">
                <a:solidFill>
                  <a:schemeClr val="tx1"/>
                </a:solidFill>
                <a:latin typeface="+mn-lt"/>
                <a:ea typeface="+mn-ea"/>
                <a:cs typeface="+mn-cs"/>
              </a:rPr>
              <a:t> one</a:t>
            </a:r>
            <a:r>
              <a:rPr lang="en-US" sz="1200" b="0" i="0" u="none" strike="noStrike" kern="1200" baseline="0" dirty="0">
                <a:solidFill>
                  <a:schemeClr val="tx1"/>
                </a:solidFill>
                <a:latin typeface="+mn-lt"/>
                <a:ea typeface="+mn-ea"/>
                <a:cs typeface="+mn-cs"/>
              </a:rPr>
              <a:t>. 2019;14(10):e0223152. </a:t>
            </a:r>
          </a:p>
          <a:p>
            <a:r>
              <a:rPr lang="en-US" sz="1200" b="0" i="0" u="none" strike="noStrike" kern="1200" baseline="0" dirty="0">
                <a:solidFill>
                  <a:schemeClr val="tx1"/>
                </a:solidFill>
                <a:latin typeface="+mn-lt"/>
                <a:ea typeface="+mn-ea"/>
                <a:cs typeface="+mn-cs"/>
              </a:rPr>
              <a:t>4. Orr C, </a:t>
            </a:r>
            <a:r>
              <a:rPr lang="en-US" sz="1200" b="0" i="0" u="none" strike="noStrike" kern="1200" baseline="0" dirty="0" err="1">
                <a:solidFill>
                  <a:schemeClr val="tx1"/>
                </a:solidFill>
                <a:latin typeface="+mn-lt"/>
                <a:ea typeface="+mn-ea"/>
                <a:cs typeface="+mn-cs"/>
              </a:rPr>
              <a:t>Spechler</a:t>
            </a:r>
            <a:r>
              <a:rPr lang="en-US" sz="1200" b="0" i="0" u="none" strike="noStrike" kern="1200" baseline="0" dirty="0">
                <a:solidFill>
                  <a:schemeClr val="tx1"/>
                </a:solidFill>
                <a:latin typeface="+mn-lt"/>
                <a:ea typeface="+mn-ea"/>
                <a:cs typeface="+mn-cs"/>
              </a:rPr>
              <a:t> P, Cao Z, Albaugh M, </a:t>
            </a:r>
            <a:r>
              <a:rPr lang="en-US" sz="1200" b="0" i="0" u="none" strike="noStrike" kern="1200" baseline="0" dirty="0" err="1">
                <a:solidFill>
                  <a:schemeClr val="tx1"/>
                </a:solidFill>
                <a:latin typeface="+mn-lt"/>
                <a:ea typeface="+mn-ea"/>
                <a:cs typeface="+mn-cs"/>
              </a:rPr>
              <a:t>Chaarani</a:t>
            </a:r>
            <a:r>
              <a:rPr lang="en-US" sz="1200" b="0" i="0" u="none" strike="noStrike" kern="1200" baseline="0" dirty="0">
                <a:solidFill>
                  <a:schemeClr val="tx1"/>
                </a:solidFill>
                <a:latin typeface="+mn-lt"/>
                <a:ea typeface="+mn-ea"/>
                <a:cs typeface="+mn-cs"/>
              </a:rPr>
              <a:t> B, Mackey S, . . . </a:t>
            </a:r>
            <a:r>
              <a:rPr lang="en-US" sz="1200" b="0" i="0" u="none" strike="noStrike" kern="1200" baseline="0" dirty="0" err="1">
                <a:solidFill>
                  <a:schemeClr val="tx1"/>
                </a:solidFill>
                <a:latin typeface="+mn-lt"/>
                <a:ea typeface="+mn-ea"/>
                <a:cs typeface="+mn-cs"/>
              </a:rPr>
              <a:t>Garavan</a:t>
            </a:r>
            <a:r>
              <a:rPr lang="en-US" sz="1200" b="0" i="0" u="none" strike="noStrike" kern="1200" baseline="0" dirty="0">
                <a:solidFill>
                  <a:schemeClr val="tx1"/>
                </a:solidFill>
                <a:latin typeface="+mn-lt"/>
                <a:ea typeface="+mn-ea"/>
                <a:cs typeface="+mn-cs"/>
              </a:rPr>
              <a:t> H. Grey matter volume differences associated with extremely low levels of cannabis use in adolescence</a:t>
            </a:r>
            <a:r>
              <a:rPr lang="en-US" sz="1200" b="0" i="1" u="none" strike="noStrike" kern="1200" baseline="0" dirty="0">
                <a:solidFill>
                  <a:schemeClr val="tx1"/>
                </a:solidFill>
                <a:latin typeface="+mn-lt"/>
                <a:ea typeface="+mn-ea"/>
                <a:cs typeface="+mn-cs"/>
              </a:rPr>
              <a:t>. Journal of Neuroscience</a:t>
            </a:r>
            <a:r>
              <a:rPr lang="en-US" sz="1200" b="0" i="0" u="none" strike="noStrike" kern="1200" baseline="0" dirty="0">
                <a:solidFill>
                  <a:schemeClr val="tx1"/>
                </a:solidFill>
                <a:latin typeface="+mn-lt"/>
                <a:ea typeface="+mn-ea"/>
                <a:cs typeface="+mn-cs"/>
              </a:rPr>
              <a:t>. 2019;39(10):1817-1827. </a:t>
            </a:r>
          </a:p>
          <a:p>
            <a:r>
              <a:rPr lang="en-US" sz="1200" b="0" i="0" u="none" strike="noStrike" kern="1200" baseline="0" dirty="0">
                <a:solidFill>
                  <a:schemeClr val="tx1"/>
                </a:solidFill>
                <a:latin typeface="+mn-lt"/>
                <a:ea typeface="+mn-ea"/>
                <a:cs typeface="+mn-cs"/>
              </a:rPr>
              <a:t>5. </a:t>
            </a:r>
            <a:r>
              <a:rPr lang="en-US" sz="1200" b="0" i="0" u="none" strike="noStrike" kern="1200" baseline="0" dirty="0" err="1">
                <a:solidFill>
                  <a:schemeClr val="tx1"/>
                </a:solidFill>
                <a:latin typeface="+mn-lt"/>
                <a:ea typeface="+mn-ea"/>
                <a:cs typeface="+mn-cs"/>
              </a:rPr>
              <a:t>Camchong</a:t>
            </a:r>
            <a:r>
              <a:rPr lang="en-US" sz="1200" b="0" i="0" u="none" strike="noStrike" kern="1200" baseline="0" dirty="0">
                <a:solidFill>
                  <a:schemeClr val="tx1"/>
                </a:solidFill>
                <a:latin typeface="+mn-lt"/>
                <a:ea typeface="+mn-ea"/>
                <a:cs typeface="+mn-cs"/>
              </a:rPr>
              <a:t> J, Lim KO, &amp; </a:t>
            </a:r>
            <a:r>
              <a:rPr lang="en-US" sz="1200" b="0" i="0" u="none" strike="noStrike" kern="1200" baseline="0" dirty="0" err="1">
                <a:solidFill>
                  <a:schemeClr val="tx1"/>
                </a:solidFill>
                <a:latin typeface="+mn-lt"/>
                <a:ea typeface="+mn-ea"/>
                <a:cs typeface="+mn-cs"/>
              </a:rPr>
              <a:t>Kumra</a:t>
            </a:r>
            <a:r>
              <a:rPr lang="en-US" sz="1200" b="0" i="0" u="none" strike="noStrike" kern="1200" baseline="0" dirty="0">
                <a:solidFill>
                  <a:schemeClr val="tx1"/>
                </a:solidFill>
                <a:latin typeface="+mn-lt"/>
                <a:ea typeface="+mn-ea"/>
                <a:cs typeface="+mn-cs"/>
              </a:rPr>
              <a:t> S. Adverse effects of cannabis on adolescent brain development: a longitudinal study</a:t>
            </a:r>
            <a:r>
              <a:rPr lang="en-US" sz="1200" b="0" i="1" u="none" strike="noStrike" kern="1200" baseline="0" dirty="0">
                <a:solidFill>
                  <a:schemeClr val="tx1"/>
                </a:solidFill>
                <a:latin typeface="+mn-lt"/>
                <a:ea typeface="+mn-ea"/>
                <a:cs typeface="+mn-cs"/>
              </a:rPr>
              <a:t>. Cerebral cortex</a:t>
            </a:r>
            <a:r>
              <a:rPr lang="en-US" sz="1200" b="0" i="0" u="none" strike="noStrike" kern="1200" baseline="0" dirty="0">
                <a:solidFill>
                  <a:schemeClr val="tx1"/>
                </a:solidFill>
                <a:latin typeface="+mn-lt"/>
                <a:ea typeface="+mn-ea"/>
                <a:cs typeface="+mn-cs"/>
              </a:rPr>
              <a:t>. 2017;27(3):1922-1930. </a:t>
            </a:r>
          </a:p>
          <a:p>
            <a:r>
              <a:rPr lang="en-US" sz="1200" b="0" i="0" u="none" strike="noStrike" kern="1200" baseline="0" dirty="0">
                <a:solidFill>
                  <a:schemeClr val="tx1"/>
                </a:solidFill>
                <a:latin typeface="+mn-lt"/>
                <a:ea typeface="+mn-ea"/>
                <a:cs typeface="+mn-cs"/>
              </a:rPr>
              <a:t>6. Gilman JM, </a:t>
            </a:r>
            <a:r>
              <a:rPr lang="en-US" sz="1200" b="0" i="0" u="none" strike="noStrike" kern="1200" baseline="0" dirty="0" err="1">
                <a:solidFill>
                  <a:schemeClr val="tx1"/>
                </a:solidFill>
                <a:latin typeface="+mn-lt"/>
                <a:ea typeface="+mn-ea"/>
                <a:cs typeface="+mn-cs"/>
              </a:rPr>
              <a:t>Kuster</a:t>
            </a:r>
            <a:r>
              <a:rPr lang="en-US" sz="1200" b="0" i="0" u="none" strike="noStrike" kern="1200" baseline="0" dirty="0">
                <a:solidFill>
                  <a:schemeClr val="tx1"/>
                </a:solidFill>
                <a:latin typeface="+mn-lt"/>
                <a:ea typeface="+mn-ea"/>
                <a:cs typeface="+mn-cs"/>
              </a:rPr>
              <a:t> J.K, Lee S, Lee MJ, Kim BW, Makris N, . . . </a:t>
            </a:r>
            <a:r>
              <a:rPr lang="en-US" sz="1200" b="0" i="0" u="none" strike="noStrike" kern="1200" baseline="0" dirty="0" err="1">
                <a:solidFill>
                  <a:schemeClr val="tx1"/>
                </a:solidFill>
                <a:latin typeface="+mn-lt"/>
                <a:ea typeface="+mn-ea"/>
                <a:cs typeface="+mn-cs"/>
              </a:rPr>
              <a:t>Breiter</a:t>
            </a:r>
            <a:r>
              <a:rPr lang="en-US" sz="1200" b="0" i="0" u="none" strike="noStrike" kern="1200" baseline="0" dirty="0">
                <a:solidFill>
                  <a:schemeClr val="tx1"/>
                </a:solidFill>
                <a:latin typeface="+mn-lt"/>
                <a:ea typeface="+mn-ea"/>
                <a:cs typeface="+mn-cs"/>
              </a:rPr>
              <a:t> HC. Cannabis use is quantitatively associated with nucleus </a:t>
            </a:r>
            <a:r>
              <a:rPr lang="en-US" sz="1200" b="0" i="0" u="none" strike="noStrike" kern="1200" baseline="0" dirty="0" err="1">
                <a:solidFill>
                  <a:schemeClr val="tx1"/>
                </a:solidFill>
                <a:latin typeface="+mn-lt"/>
                <a:ea typeface="+mn-ea"/>
                <a:cs typeface="+mn-cs"/>
              </a:rPr>
              <a:t>accumbens</a:t>
            </a:r>
            <a:r>
              <a:rPr lang="en-US" sz="1200" b="0" i="0" u="none" strike="noStrike" kern="1200" baseline="0" dirty="0">
                <a:solidFill>
                  <a:schemeClr val="tx1"/>
                </a:solidFill>
                <a:latin typeface="+mn-lt"/>
                <a:ea typeface="+mn-ea"/>
                <a:cs typeface="+mn-cs"/>
              </a:rPr>
              <a:t> and amygdala abnormalities in young adult recreational users. </a:t>
            </a:r>
            <a:r>
              <a:rPr lang="en-US" sz="1200" b="0" i="1" u="none" strike="noStrike" kern="1200" baseline="0" dirty="0">
                <a:solidFill>
                  <a:schemeClr val="tx1"/>
                </a:solidFill>
                <a:latin typeface="+mn-lt"/>
                <a:ea typeface="+mn-ea"/>
                <a:cs typeface="+mn-cs"/>
              </a:rPr>
              <a:t>Journal of Neuroscience</a:t>
            </a:r>
            <a:r>
              <a:rPr lang="en-US" sz="1200" b="0" i="0" u="none" strike="noStrike" kern="1200" baseline="0" dirty="0">
                <a:solidFill>
                  <a:schemeClr val="tx1"/>
                </a:solidFill>
                <a:latin typeface="+mn-lt"/>
                <a:ea typeface="+mn-ea"/>
                <a:cs typeface="+mn-cs"/>
              </a:rPr>
              <a:t>. 2014;34(16):5529-5538. </a:t>
            </a:r>
          </a:p>
          <a:p>
            <a:r>
              <a:rPr lang="en-US" sz="1200" b="0" i="0" u="none" strike="noStrike" kern="1200" baseline="0" dirty="0">
                <a:solidFill>
                  <a:schemeClr val="tx1"/>
                </a:solidFill>
                <a:latin typeface="+mn-lt"/>
                <a:ea typeface="+mn-ea"/>
                <a:cs typeface="+mn-cs"/>
              </a:rPr>
              <a:t>7. Van de Giessen E, Weinstein JJ, Cassidy CM, Haney M, Dong Z, </a:t>
            </a:r>
            <a:r>
              <a:rPr lang="en-US" sz="1200" b="0" i="0" u="none" strike="noStrike" kern="1200" baseline="0" dirty="0" err="1">
                <a:solidFill>
                  <a:schemeClr val="tx1"/>
                </a:solidFill>
                <a:latin typeface="+mn-lt"/>
                <a:ea typeface="+mn-ea"/>
                <a:cs typeface="+mn-cs"/>
              </a:rPr>
              <a:t>Ghazzaoui</a:t>
            </a:r>
            <a:r>
              <a:rPr lang="en-US" sz="1200" b="0" i="0" u="none" strike="noStrike" kern="1200" baseline="0" dirty="0">
                <a:solidFill>
                  <a:schemeClr val="tx1"/>
                </a:solidFill>
                <a:latin typeface="+mn-lt"/>
                <a:ea typeface="+mn-ea"/>
                <a:cs typeface="+mn-cs"/>
              </a:rPr>
              <a:t> R, . . . Abi-</a:t>
            </a:r>
            <a:r>
              <a:rPr lang="en-US" sz="1200" b="0" i="0" u="none" strike="noStrike" kern="1200" baseline="0" dirty="0" err="1">
                <a:solidFill>
                  <a:schemeClr val="tx1"/>
                </a:solidFill>
                <a:latin typeface="+mn-lt"/>
                <a:ea typeface="+mn-ea"/>
                <a:cs typeface="+mn-cs"/>
              </a:rPr>
              <a:t>Dargham</a:t>
            </a:r>
            <a:r>
              <a:rPr lang="en-US" sz="1200" b="0" i="0" u="none" strike="noStrike" kern="1200" baseline="0" dirty="0">
                <a:solidFill>
                  <a:schemeClr val="tx1"/>
                </a:solidFill>
                <a:latin typeface="+mn-lt"/>
                <a:ea typeface="+mn-ea"/>
                <a:cs typeface="+mn-cs"/>
              </a:rPr>
              <a:t> A. Deficits in striatal dopamine release in cannabis dependence. </a:t>
            </a:r>
            <a:r>
              <a:rPr lang="en-US" sz="1200" b="0" i="1" u="none" strike="noStrike" kern="1200" baseline="0" dirty="0">
                <a:solidFill>
                  <a:schemeClr val="tx1"/>
                </a:solidFill>
                <a:latin typeface="+mn-lt"/>
                <a:ea typeface="+mn-ea"/>
                <a:cs typeface="+mn-cs"/>
              </a:rPr>
              <a:t>Molecular psychiatry</a:t>
            </a:r>
            <a:r>
              <a:rPr lang="en-US" sz="1200" b="0" i="0" u="none" strike="noStrike" kern="1200" baseline="0" dirty="0">
                <a:solidFill>
                  <a:schemeClr val="tx1"/>
                </a:solidFill>
                <a:latin typeface="+mn-lt"/>
                <a:ea typeface="+mn-ea"/>
                <a:cs typeface="+mn-cs"/>
              </a:rPr>
              <a:t>. 2017;22(1):68-75. </a:t>
            </a:r>
          </a:p>
          <a:p>
            <a:r>
              <a:rPr lang="en-US" sz="1200" b="0" i="0" u="none" strike="noStrike" kern="1200" baseline="0" dirty="0">
                <a:solidFill>
                  <a:schemeClr val="tx1"/>
                </a:solidFill>
                <a:latin typeface="+mn-lt"/>
                <a:ea typeface="+mn-ea"/>
                <a:cs typeface="+mn-cs"/>
              </a:rPr>
              <a:t>8. Kruse LC, Cao JK, </a:t>
            </a:r>
            <a:r>
              <a:rPr lang="en-US" sz="1200" b="0" i="0" u="none" strike="noStrike" kern="1200" baseline="0" dirty="0" err="1">
                <a:solidFill>
                  <a:schemeClr val="tx1"/>
                </a:solidFill>
                <a:latin typeface="+mn-lt"/>
                <a:ea typeface="+mn-ea"/>
                <a:cs typeface="+mn-cs"/>
              </a:rPr>
              <a:t>Viray</a:t>
            </a:r>
            <a:r>
              <a:rPr lang="en-US" sz="1200" b="0" i="0" u="none" strike="noStrike" kern="1200" baseline="0" dirty="0">
                <a:solidFill>
                  <a:schemeClr val="tx1"/>
                </a:solidFill>
                <a:latin typeface="+mn-lt"/>
                <a:ea typeface="+mn-ea"/>
                <a:cs typeface="+mn-cs"/>
              </a:rPr>
              <a:t> K, Stella N, &amp; Clark JJ. Voluntary oral consumption of </a:t>
            </a:r>
            <a:r>
              <a:rPr lang="el-GR" sz="1200" b="0" i="0" u="none" strike="noStrike" kern="1200" baseline="0" dirty="0">
                <a:solidFill>
                  <a:schemeClr val="tx1"/>
                </a:solidFill>
                <a:latin typeface="+mn-lt"/>
                <a:ea typeface="+mn-ea"/>
                <a:cs typeface="+mn-cs"/>
              </a:rPr>
              <a:t>Δ9-</a:t>
            </a:r>
            <a:r>
              <a:rPr lang="en-US" sz="1200" b="0" i="0" u="none" strike="noStrike" kern="1200" baseline="0" dirty="0">
                <a:solidFill>
                  <a:schemeClr val="tx1"/>
                </a:solidFill>
                <a:latin typeface="+mn-lt"/>
                <a:ea typeface="+mn-ea"/>
                <a:cs typeface="+mn-cs"/>
              </a:rPr>
              <a:t>tetrahydrocannabinol by adolescent rats impairs reward-predictive cue behaviors in adulthood. </a:t>
            </a:r>
            <a:r>
              <a:rPr lang="en-US" sz="1200" b="0" i="1" u="none" strike="noStrike" kern="1200" baseline="0" dirty="0">
                <a:solidFill>
                  <a:schemeClr val="tx1"/>
                </a:solidFill>
                <a:latin typeface="+mn-lt"/>
                <a:ea typeface="+mn-ea"/>
                <a:cs typeface="+mn-cs"/>
              </a:rPr>
              <a:t>Neuropsychopharmacology</a:t>
            </a:r>
            <a:r>
              <a:rPr lang="en-US" sz="1200" b="0" i="0" u="none" strike="noStrike" kern="1200" baseline="0" dirty="0">
                <a:solidFill>
                  <a:schemeClr val="tx1"/>
                </a:solidFill>
                <a:latin typeface="+mn-lt"/>
                <a:ea typeface="+mn-ea"/>
                <a:cs typeface="+mn-cs"/>
              </a:rPr>
              <a:t>. 2019;44(8):1406-1414. </a:t>
            </a:r>
          </a:p>
          <a:p>
            <a:r>
              <a:rPr lang="en-US" sz="1200" b="0" i="0" u="none" strike="noStrike" kern="1200" baseline="0" dirty="0">
                <a:solidFill>
                  <a:schemeClr val="tx1"/>
                </a:solidFill>
                <a:latin typeface="+mn-lt"/>
                <a:ea typeface="+mn-ea"/>
                <a:cs typeface="+mn-cs"/>
              </a:rPr>
              <a:t>9. Murphy M, Mills S, </a:t>
            </a:r>
            <a:r>
              <a:rPr lang="en-US" sz="1200" b="0" i="0" u="none" strike="noStrike" kern="1200" baseline="0" dirty="0" err="1">
                <a:solidFill>
                  <a:schemeClr val="tx1"/>
                </a:solidFill>
                <a:latin typeface="+mn-lt"/>
                <a:ea typeface="+mn-ea"/>
                <a:cs typeface="+mn-cs"/>
              </a:rPr>
              <a:t>Winstone</a:t>
            </a:r>
            <a:r>
              <a:rPr lang="en-US" sz="1200" b="0" i="0" u="none" strike="noStrike" kern="1200" baseline="0" dirty="0">
                <a:solidFill>
                  <a:schemeClr val="tx1"/>
                </a:solidFill>
                <a:latin typeface="+mn-lt"/>
                <a:ea typeface="+mn-ea"/>
                <a:cs typeface="+mn-cs"/>
              </a:rPr>
              <a:t> J, Leishman E, Wager-Miller J, Bradshaw H, &amp; Mackie K. Chronic adolescent </a:t>
            </a:r>
            <a:r>
              <a:rPr lang="el-GR" sz="1200" b="0" i="0" u="none" strike="noStrike" kern="1200" baseline="0" dirty="0">
                <a:solidFill>
                  <a:schemeClr val="tx1"/>
                </a:solidFill>
                <a:latin typeface="+mn-lt"/>
                <a:ea typeface="+mn-ea"/>
                <a:cs typeface="+mn-cs"/>
              </a:rPr>
              <a:t>Δ9-</a:t>
            </a:r>
            <a:r>
              <a:rPr lang="en-US" sz="1200" b="0" i="0" u="none" strike="noStrike" kern="1200" baseline="0" dirty="0">
                <a:solidFill>
                  <a:schemeClr val="tx1"/>
                </a:solidFill>
                <a:latin typeface="+mn-lt"/>
                <a:ea typeface="+mn-ea"/>
                <a:cs typeface="+mn-cs"/>
              </a:rPr>
              <a:t>tetrahydrocannabinol treatment of male mice leads to long-term cognitive and behavioral dysfunction, which are prevented by concurrent cannabidiol treatment. </a:t>
            </a:r>
            <a:r>
              <a:rPr lang="en-US" sz="1200" b="0" i="1" u="none" strike="noStrike" kern="1200" baseline="0" dirty="0">
                <a:solidFill>
                  <a:schemeClr val="tx1"/>
                </a:solidFill>
                <a:latin typeface="+mn-lt"/>
                <a:ea typeface="+mn-ea"/>
                <a:cs typeface="+mn-cs"/>
              </a:rPr>
              <a:t>Cannabis and cannabinoid research</a:t>
            </a:r>
            <a:r>
              <a:rPr lang="en-US" sz="1200" b="0" i="0" u="none" strike="noStrike" kern="1200" baseline="0" dirty="0">
                <a:solidFill>
                  <a:schemeClr val="tx1"/>
                </a:solidFill>
                <a:latin typeface="+mn-lt"/>
                <a:ea typeface="+mn-ea"/>
                <a:cs typeface="+mn-cs"/>
              </a:rPr>
              <a:t>. 2017;2(1):235-246. </a:t>
            </a:r>
          </a:p>
          <a:p>
            <a:r>
              <a:rPr lang="en-US" sz="1200" b="0" i="0" u="none" strike="noStrike" kern="1200" baseline="0" dirty="0">
                <a:solidFill>
                  <a:schemeClr val="tx1"/>
                </a:solidFill>
                <a:latin typeface="+mn-lt"/>
                <a:ea typeface="+mn-ea"/>
                <a:cs typeface="+mn-cs"/>
              </a:rPr>
              <a:t>10. Renard J, Rosen LG, Loureiro M, De Oliveira C, Schmid S, </a:t>
            </a:r>
            <a:r>
              <a:rPr lang="en-US" sz="1200" b="0" i="0" u="none" strike="noStrike" kern="1200" baseline="0" dirty="0" err="1">
                <a:solidFill>
                  <a:schemeClr val="tx1"/>
                </a:solidFill>
                <a:latin typeface="+mn-lt"/>
                <a:ea typeface="+mn-ea"/>
                <a:cs typeface="+mn-cs"/>
              </a:rPr>
              <a:t>Rushlow</a:t>
            </a:r>
            <a:r>
              <a:rPr lang="en-US" sz="1200" b="0" i="0" u="none" strike="noStrike" kern="1200" baseline="0" dirty="0">
                <a:solidFill>
                  <a:schemeClr val="tx1"/>
                </a:solidFill>
                <a:latin typeface="+mn-lt"/>
                <a:ea typeface="+mn-ea"/>
                <a:cs typeface="+mn-cs"/>
              </a:rPr>
              <a:t> WJ, &amp; Laviolette SR. Adolescent cannabinoid exposure induces a persistent sub-cortical hyper-dopaminergic state and associated molecular adaptations in the prefrontal cortex</a:t>
            </a:r>
            <a:r>
              <a:rPr lang="en-US" sz="1200" b="0" i="1" u="none" strike="noStrike" kern="1200" baseline="0" dirty="0">
                <a:solidFill>
                  <a:schemeClr val="tx1"/>
                </a:solidFill>
                <a:latin typeface="+mn-lt"/>
                <a:ea typeface="+mn-ea"/>
                <a:cs typeface="+mn-cs"/>
              </a:rPr>
              <a:t>. Cerebral Cortex. </a:t>
            </a:r>
            <a:r>
              <a:rPr lang="en-US" sz="1200" b="0" i="0" u="none" strike="noStrike" kern="1200" baseline="0" dirty="0">
                <a:solidFill>
                  <a:schemeClr val="tx1"/>
                </a:solidFill>
                <a:latin typeface="+mn-lt"/>
                <a:ea typeface="+mn-ea"/>
                <a:cs typeface="+mn-cs"/>
              </a:rPr>
              <a:t>2016;27(2):1297. </a:t>
            </a:r>
          </a:p>
          <a:p>
            <a:r>
              <a:rPr lang="en-US" sz="1200" b="0" i="0" u="none" strike="noStrike" kern="1200" baseline="0" dirty="0">
                <a:solidFill>
                  <a:schemeClr val="tx1"/>
                </a:solidFill>
                <a:latin typeface="+mn-lt"/>
                <a:ea typeface="+mn-ea"/>
                <a:cs typeface="+mn-cs"/>
              </a:rPr>
              <a:t>11. Renard J, </a:t>
            </a:r>
            <a:r>
              <a:rPr lang="en-US" sz="1200" b="0" i="0" u="none" strike="noStrike" kern="1200" baseline="0" dirty="0" err="1">
                <a:solidFill>
                  <a:schemeClr val="tx1"/>
                </a:solidFill>
                <a:latin typeface="+mn-lt"/>
                <a:ea typeface="+mn-ea"/>
                <a:cs typeface="+mn-cs"/>
              </a:rPr>
              <a:t>Szkudlarek</a:t>
            </a:r>
            <a:r>
              <a:rPr lang="en-US" sz="1200" b="0" i="0" u="none" strike="noStrike" kern="1200" baseline="0" dirty="0">
                <a:solidFill>
                  <a:schemeClr val="tx1"/>
                </a:solidFill>
                <a:latin typeface="+mn-lt"/>
                <a:ea typeface="+mn-ea"/>
                <a:cs typeface="+mn-cs"/>
              </a:rPr>
              <a:t> HJ, </a:t>
            </a:r>
            <a:r>
              <a:rPr lang="en-US" sz="1200" b="0" i="0" u="none" strike="noStrike" kern="1200" baseline="0" dirty="0" err="1">
                <a:solidFill>
                  <a:schemeClr val="tx1"/>
                </a:solidFill>
                <a:latin typeface="+mn-lt"/>
                <a:ea typeface="+mn-ea"/>
                <a:cs typeface="+mn-cs"/>
              </a:rPr>
              <a:t>Kramar</a:t>
            </a:r>
            <a:r>
              <a:rPr lang="en-US" sz="1200" b="0" i="0" u="none" strike="noStrike" kern="1200" baseline="0" dirty="0">
                <a:solidFill>
                  <a:schemeClr val="tx1"/>
                </a:solidFill>
                <a:latin typeface="+mn-lt"/>
                <a:ea typeface="+mn-ea"/>
                <a:cs typeface="+mn-cs"/>
              </a:rPr>
              <a:t> CP, Jobson CEL, Moura K, </a:t>
            </a:r>
            <a:r>
              <a:rPr lang="en-US" sz="1200" b="0" i="0" u="none" strike="noStrike" kern="1200" baseline="0" dirty="0" err="1">
                <a:solidFill>
                  <a:schemeClr val="tx1"/>
                </a:solidFill>
                <a:latin typeface="+mn-lt"/>
                <a:ea typeface="+mn-ea"/>
                <a:cs typeface="+mn-cs"/>
              </a:rPr>
              <a:t>Rushlow</a:t>
            </a:r>
            <a:r>
              <a:rPr lang="en-US" sz="1200" b="0" i="0" u="none" strike="noStrike" kern="1200" baseline="0" dirty="0">
                <a:solidFill>
                  <a:schemeClr val="tx1"/>
                </a:solidFill>
                <a:latin typeface="+mn-lt"/>
                <a:ea typeface="+mn-ea"/>
                <a:cs typeface="+mn-cs"/>
              </a:rPr>
              <a:t> WJ, &amp; Laviolette SR. Adolescent THC exposure causes enduring prefrontal cortical disruption of GABAergic inhibition and dysregulation of sub-cortical dopamine function. </a:t>
            </a:r>
            <a:r>
              <a:rPr lang="en-US" sz="1200" b="0" i="1" u="none" strike="noStrike" kern="1200" baseline="0" dirty="0">
                <a:solidFill>
                  <a:schemeClr val="tx1"/>
                </a:solidFill>
                <a:latin typeface="+mn-lt"/>
                <a:ea typeface="+mn-ea"/>
                <a:cs typeface="+mn-cs"/>
              </a:rPr>
              <a:t>Scientific reports</a:t>
            </a:r>
            <a:r>
              <a:rPr lang="en-US" sz="1200" b="0" i="0" u="none" strike="noStrike" kern="1200" baseline="0" dirty="0">
                <a:solidFill>
                  <a:schemeClr val="tx1"/>
                </a:solidFill>
                <a:latin typeface="+mn-lt"/>
                <a:ea typeface="+mn-ea"/>
                <a:cs typeface="+mn-cs"/>
              </a:rPr>
              <a:t>. 2017;7(1):11420-14. </a:t>
            </a:r>
          </a:p>
          <a:p>
            <a:endParaRPr lang="en-US" dirty="0"/>
          </a:p>
        </p:txBody>
      </p:sp>
      <p:sp>
        <p:nvSpPr>
          <p:cNvPr id="4" name="Slide Number Placeholder 3"/>
          <p:cNvSpPr>
            <a:spLocks noGrp="1"/>
          </p:cNvSpPr>
          <p:nvPr>
            <p:ph type="sldNum" sz="quarter" idx="10"/>
          </p:nvPr>
        </p:nvSpPr>
        <p:spPr/>
        <p:txBody>
          <a:bodyPr/>
          <a:lstStyle/>
          <a:p>
            <a:fld id="{0B2EB555-1F96-48E1-8B31-863065648FF7}" type="slidenum">
              <a:rPr lang="en-US" smtClean="0"/>
              <a:t>25</a:t>
            </a:fld>
            <a:endParaRPr lang="en-US"/>
          </a:p>
        </p:txBody>
      </p:sp>
    </p:spTree>
    <p:extLst>
      <p:ext uri="{BB962C8B-B14F-4D97-AF65-F5344CB8AC3E}">
        <p14:creationId xmlns:p14="http://schemas.microsoft.com/office/powerpoint/2010/main" val="1526783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Other areas that were researched include:</a:t>
            </a:r>
          </a:p>
          <a:p>
            <a:endParaRPr lang="en-US" b="1" dirty="0"/>
          </a:p>
          <a:p>
            <a:r>
              <a:rPr lang="en-US" b="0" dirty="0"/>
              <a:t>[click] </a:t>
            </a:r>
            <a:r>
              <a:rPr lang="en-US" b="1" dirty="0"/>
              <a:t>Titration</a:t>
            </a:r>
            <a:r>
              <a:rPr lang="en-US" dirty="0"/>
              <a:t>: </a:t>
            </a:r>
            <a:r>
              <a:rPr lang="en-US" sz="1200" kern="1200" dirty="0">
                <a:solidFill>
                  <a:schemeClr val="tx1"/>
                </a:solidFill>
                <a:effectLst/>
                <a:latin typeface="+mn-lt"/>
                <a:ea typeface="+mn-ea"/>
                <a:cs typeface="+mn-cs"/>
              </a:rPr>
              <a:t>The Health and Cognition lab at Washington State University (WSU) conducted observational research to examine the acute effects of high-potency cannabis products sold in Washington state retail stores. The results from this research indicate that regular cannabis users self-titrate their use of extremely high-potency cannabis concentrates. Specifically, Cuttler et al. found that the average number of puffs/hits inhaled by participants smoking cannabis flower (with a mean THC concentration of 22.8%) was 17.65, while the average number of puffs/hits taken by participants vaping a cannabis concentrate (with a mean THC concentration of 71.4%) was 9.45.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[click] </a:t>
            </a:r>
            <a:r>
              <a:rPr lang="en-US" sz="1200" b="1" kern="1200" dirty="0">
                <a:solidFill>
                  <a:schemeClr val="tx1"/>
                </a:solidFill>
                <a:effectLst/>
                <a:latin typeface="+mn-lt"/>
                <a:ea typeface="+mn-ea"/>
                <a:cs typeface="+mn-cs"/>
              </a:rPr>
              <a:t>Driving</a:t>
            </a:r>
            <a:r>
              <a:rPr lang="en-US" sz="1200" kern="1200" dirty="0">
                <a:solidFill>
                  <a:schemeClr val="tx1"/>
                </a:solidFill>
                <a:effectLst/>
                <a:latin typeface="+mn-lt"/>
                <a:ea typeface="+mn-ea"/>
                <a:cs typeface="+mn-cs"/>
              </a:rPr>
              <a:t>: While research supports a link between cannabis consumption and driving impairment, no consensus exists on THC concentration levels and impairment. This lack of consensus is likely advanced by study designs that focus on a single area or single class of driver, as well as the broad lack of data in this area. Research in this area is also limited by the degradation of blood evidence between driving and blood test results. The research that exists typically focuses on apprehended drivers, which is problematic in terms of potential selection effects. Additionally, while research indicates considerable variation in THC doses and cognitive impairment, driving impairment and THC concentration studies have failed to account for individual level differences in tolerance. Lastly, research on apprehended suspects and THC concentration levels has produced mixed results.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[click] </a:t>
            </a:r>
            <a:r>
              <a:rPr lang="en-US" sz="1200" b="1" kern="1200" dirty="0">
                <a:solidFill>
                  <a:schemeClr val="tx1"/>
                </a:solidFill>
                <a:effectLst/>
                <a:latin typeface="+mn-lt"/>
                <a:ea typeface="+mn-ea"/>
                <a:cs typeface="+mn-cs"/>
              </a:rPr>
              <a:t>Pregnancy</a:t>
            </a:r>
            <a:r>
              <a:rPr lang="en-US" sz="1200" kern="1200" dirty="0">
                <a:solidFill>
                  <a:schemeClr val="tx1"/>
                </a:solidFill>
                <a:effectLst/>
                <a:latin typeface="+mn-lt"/>
                <a:ea typeface="+mn-ea"/>
                <a:cs typeface="+mn-cs"/>
              </a:rPr>
              <a:t>: Cannabis use during pregnancy has significantly increased in the last two decades along with cannabis use for nonpregnant women aged 12 to 44 years. The perception that there is no risk associated with regular cannabis use increased 3-fold among reproductive-age women from 2005 to 2015, and 70% of pregnant and non-pregnant women believe there are no risk or a slight risk associated with using cannabis once or twice per week while pregnant.</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Self-reported cannabis use during pregnancy has been associated with low birth weight, stillbirth, and decreased IQ scores, attention problems, decreased cognitive function, and decreased academic ability. Δ</a:t>
            </a:r>
            <a:r>
              <a:rPr lang="en-US"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 tetrahydrocannabinol (THC) can cross the placenta during gestation and is also passed to the baby during breastfeeding.</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While there is an absence of research on THC dose as it relates to outcomes in pregnant women or their infants, animal models have demonstrated various deleterious outcomes related to a THC dose response, including low birth weight, reductions in brain and liver growth, and deficits in learning and memory.</a:t>
            </a:r>
          </a:p>
          <a:p>
            <a:endParaRPr lang="en-US" dirty="0"/>
          </a:p>
        </p:txBody>
      </p:sp>
      <p:sp>
        <p:nvSpPr>
          <p:cNvPr id="4" name="Slide Number Placeholder 3"/>
          <p:cNvSpPr>
            <a:spLocks noGrp="1"/>
          </p:cNvSpPr>
          <p:nvPr>
            <p:ph type="sldNum" sz="quarter" idx="5"/>
          </p:nvPr>
        </p:nvSpPr>
        <p:spPr/>
        <p:txBody>
          <a:bodyPr/>
          <a:lstStyle/>
          <a:p>
            <a:fld id="{0B2EB555-1F96-48E1-8B31-863065648FF7}" type="slidenum">
              <a:rPr lang="en-US" smtClean="0"/>
              <a:t>26</a:t>
            </a:fld>
            <a:endParaRPr lang="en-US"/>
          </a:p>
        </p:txBody>
      </p:sp>
    </p:spTree>
    <p:extLst>
      <p:ext uri="{BB962C8B-B14F-4D97-AF65-F5344CB8AC3E}">
        <p14:creationId xmlns:p14="http://schemas.microsoft.com/office/powerpoint/2010/main" val="1700506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2015-2017 Washington Behavioral Risk Factor Surveillance System (BRFSS) data, researchers were able to identify populations of cannabis users who are more likely to use concentrated forms of cannabis by dabbing, eating, or vaping. We examined socio-demographic differences in specific modes of cannabis administration among adults who used cannabis in the past 30 days. </a:t>
            </a:r>
            <a:endParaRPr lang="en-US" b="0" dirty="0"/>
          </a:p>
        </p:txBody>
      </p:sp>
      <p:sp>
        <p:nvSpPr>
          <p:cNvPr id="4" name="Slide Number Placeholder 3"/>
          <p:cNvSpPr>
            <a:spLocks noGrp="1"/>
          </p:cNvSpPr>
          <p:nvPr>
            <p:ph type="sldNum" sz="quarter" idx="10"/>
          </p:nvPr>
        </p:nvSpPr>
        <p:spPr/>
        <p:txBody>
          <a:bodyPr/>
          <a:lstStyle/>
          <a:p>
            <a:fld id="{0B2EB555-1F96-48E1-8B31-863065648FF7}" type="slidenum">
              <a:rPr lang="en-US" smtClean="0"/>
              <a:t>27</a:t>
            </a:fld>
            <a:endParaRPr lang="en-US"/>
          </a:p>
        </p:txBody>
      </p:sp>
    </p:spTree>
    <p:extLst>
      <p:ext uri="{BB962C8B-B14F-4D97-AF65-F5344CB8AC3E}">
        <p14:creationId xmlns:p14="http://schemas.microsoft.com/office/powerpoint/2010/main" val="1747904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People who report low socio-economic status, being of Latinx descent, and poor mental health are more likely do dab in Washington. </a:t>
            </a:r>
            <a:r>
              <a:rPr lang="en-US" sz="1200" kern="1200" dirty="0">
                <a:solidFill>
                  <a:schemeClr val="tx1"/>
                </a:solidFill>
                <a:effectLst/>
                <a:latin typeface="+mn-lt"/>
                <a:ea typeface="+mn-ea"/>
                <a:cs typeface="+mn-cs"/>
              </a:rPr>
              <a:t>Adults with a high school diploma or less and low income (below $35,000 annual household income) were more likely to use cannabis and report dabbing, a mode of consumption that implies a large intake of highly potent cannabis in one hit. Men and adults under the age of 35 also reported more cannabis use and were more likely to dab. In addition, adults without health insurance and those who suffered from poor mental health (as defined by at least 14 poor mental health days in the past month) were more likely to use cannabis and dab. Unlike previous population groups who used more cannabis and dabbed, Latinx adults used less cannabis compared to white adults but were more likely to report dabbing in the past month. Lesbian, Gay, and Bisexual adults were three times as likely to report using cannabis than heterosexual adults, but LGB adults were no more likely to dab than heterosexual adults.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contrast, vaping is associated with high income households. The highest use of vaping was among 35 to 44 year old adults, adults with college degrees, and households that made over $75,000. Similarly, preferences for using edibles were highest among college graduates. There were no other population group differences in edible use. </a:t>
            </a:r>
          </a:p>
        </p:txBody>
      </p:sp>
      <p:sp>
        <p:nvSpPr>
          <p:cNvPr id="4" name="Slide Number Placeholder 3"/>
          <p:cNvSpPr>
            <a:spLocks noGrp="1"/>
          </p:cNvSpPr>
          <p:nvPr>
            <p:ph type="sldNum" sz="quarter" idx="10"/>
          </p:nvPr>
        </p:nvSpPr>
        <p:spPr/>
        <p:txBody>
          <a:bodyPr/>
          <a:lstStyle/>
          <a:p>
            <a:fld id="{0B2EB555-1F96-48E1-8B31-863065648FF7}" type="slidenum">
              <a:rPr lang="en-US" smtClean="0"/>
              <a:t>28</a:t>
            </a:fld>
            <a:endParaRPr lang="en-US"/>
          </a:p>
        </p:txBody>
      </p:sp>
    </p:spTree>
    <p:extLst>
      <p:ext uri="{BB962C8B-B14F-4D97-AF65-F5344CB8AC3E}">
        <p14:creationId xmlns:p14="http://schemas.microsoft.com/office/powerpoint/2010/main" val="764751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Take Away</a:t>
            </a:r>
            <a:r>
              <a:rPr lang="en-US" sz="1200" kern="1200" dirty="0">
                <a:solidFill>
                  <a:schemeClr val="tx1"/>
                </a:solidFill>
                <a:effectLst/>
                <a:latin typeface="+mn-lt"/>
                <a:ea typeface="+mn-ea"/>
                <a:cs typeface="+mn-cs"/>
              </a:rPr>
              <a:t>: High potency cannabis extracts are increasing in popularity and segments of the population who are more likely to use cannabis tend to also report more dabbing. In Washington, marginalized communities and vulnerable individuals are more likely to use high-potency concentrates through dabbing. There are two notable exceptions: Lesbian, Gay, and Bisexual adults are 3 times as likely to use cannabis but do not prefer dabbing any more than heterosexual adults do, and Latinx adults are less likely to use cannabis but when they do, they prefer dabbing over non-Latinx, white adults.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Context</a:t>
            </a:r>
            <a:r>
              <a:rPr lang="en-US" sz="1200" kern="1200" dirty="0">
                <a:solidFill>
                  <a:schemeClr val="tx1"/>
                </a:solidFill>
                <a:effectLst/>
                <a:latin typeface="+mn-lt"/>
                <a:ea typeface="+mn-ea"/>
                <a:cs typeface="+mn-cs"/>
              </a:rPr>
              <a:t>: BRFSS surveys use well established methods of data collection from representative samples that enable individuals from diverse backgrounds to report their behaviors anonymously, allowing for fair public policy planning. While BRFSS data does not collect the exact concentration of cannabis products used, data on modes of consumption and types of products used are a valid – while not perfect – strategy to determine who is more likely to use cannabis in different 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0B2EB555-1F96-48E1-8B31-863065648FF7}" type="slidenum">
              <a:rPr lang="en-US" smtClean="0"/>
              <a:t>29</a:t>
            </a:fld>
            <a:endParaRPr lang="en-US"/>
          </a:p>
        </p:txBody>
      </p:sp>
    </p:spTree>
    <p:extLst>
      <p:ext uri="{BB962C8B-B14F-4D97-AF65-F5344CB8AC3E}">
        <p14:creationId xmlns:p14="http://schemas.microsoft.com/office/powerpoint/2010/main" val="175198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content expressed herein do not reflect the official position of the Division of Behavioral Health and Recovery at the WA State Health Care Authority. No official support or endorsement for the opinions described in this document is intended or should be inferred. The focus is on THC content and non-medical use.</a:t>
            </a:r>
            <a:endParaRPr lang="en-US" dirty="0"/>
          </a:p>
        </p:txBody>
      </p:sp>
      <p:sp>
        <p:nvSpPr>
          <p:cNvPr id="4" name="Slide Number Placeholder 3"/>
          <p:cNvSpPr>
            <a:spLocks noGrp="1"/>
          </p:cNvSpPr>
          <p:nvPr>
            <p:ph type="sldNum" sz="quarter" idx="5"/>
          </p:nvPr>
        </p:nvSpPr>
        <p:spPr/>
        <p:txBody>
          <a:bodyPr/>
          <a:lstStyle/>
          <a:p>
            <a:fld id="{0B2EB555-1F96-48E1-8B31-863065648FF7}" type="slidenum">
              <a:rPr lang="en-US" smtClean="0"/>
              <a:t>3</a:t>
            </a:fld>
            <a:endParaRPr lang="en-US"/>
          </a:p>
        </p:txBody>
      </p:sp>
    </p:spTree>
    <p:extLst>
      <p:ext uri="{BB962C8B-B14F-4D97-AF65-F5344CB8AC3E}">
        <p14:creationId xmlns:p14="http://schemas.microsoft.com/office/powerpoint/2010/main" val="2925618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This group of researchers signed a consensus statement </a:t>
            </a:r>
            <a:r>
              <a:rPr lang="en-US" sz="1000" b="0"/>
              <a:t>with these </a:t>
            </a:r>
            <a:r>
              <a:rPr lang="en-US" sz="1000" b="0" dirty="0"/>
              <a:t>take </a:t>
            </a:r>
            <a:r>
              <a:rPr lang="en-US" sz="1000" b="0"/>
              <a:t>home messages </a:t>
            </a:r>
            <a:r>
              <a:rPr lang="en-US" sz="1000" b="0" dirty="0"/>
              <a:t>. . .</a:t>
            </a:r>
          </a:p>
        </p:txBody>
      </p:sp>
      <p:sp>
        <p:nvSpPr>
          <p:cNvPr id="4" name="Slide Number Placeholder 3"/>
          <p:cNvSpPr>
            <a:spLocks noGrp="1"/>
          </p:cNvSpPr>
          <p:nvPr>
            <p:ph type="sldNum" sz="quarter" idx="10"/>
          </p:nvPr>
        </p:nvSpPr>
        <p:spPr/>
        <p:txBody>
          <a:bodyPr/>
          <a:lstStyle/>
          <a:p>
            <a:fld id="{0B2EB555-1F96-48E1-8B31-863065648FF7}" type="slidenum">
              <a:rPr lang="en-US" smtClean="0"/>
              <a:t>30</a:t>
            </a:fld>
            <a:endParaRPr lang="en-US"/>
          </a:p>
        </p:txBody>
      </p:sp>
    </p:spTree>
    <p:extLst>
      <p:ext uri="{BB962C8B-B14F-4D97-AF65-F5344CB8AC3E}">
        <p14:creationId xmlns:p14="http://schemas.microsoft.com/office/powerpoint/2010/main" val="77032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further our understanding on the impact of high-THC content cannabis products, more research is needed. </a:t>
            </a:r>
          </a:p>
          <a:p>
            <a:r>
              <a:rPr lang="en-US" sz="1200" b="0" i="0" u="none" strike="noStrike" kern="1200" baseline="0" dirty="0">
                <a:solidFill>
                  <a:schemeClr val="tx1"/>
                </a:solidFill>
                <a:latin typeface="+mn-lt"/>
                <a:ea typeface="+mn-ea"/>
                <a:cs typeface="+mn-cs"/>
              </a:rPr>
              <a:t>A non-exhaustive agenda of research topics include: </a:t>
            </a:r>
          </a:p>
          <a:p>
            <a:r>
              <a:rPr lang="en-US" sz="1200" b="0" i="0" u="none" strike="noStrike" kern="1200" baseline="0" dirty="0">
                <a:solidFill>
                  <a:schemeClr val="tx1"/>
                </a:solidFill>
                <a:latin typeface="+mn-lt"/>
                <a:ea typeface="+mn-ea"/>
                <a:cs typeface="+mn-cs"/>
              </a:rPr>
              <a:t> </a:t>
            </a:r>
          </a:p>
          <a:p>
            <a:r>
              <a:rPr lang="en-US" sz="1200" b="0" i="1" u="none" strike="noStrike" kern="1200" baseline="0" dirty="0">
                <a:solidFill>
                  <a:schemeClr val="tx1"/>
                </a:solidFill>
                <a:latin typeface="+mn-lt"/>
                <a:ea typeface="+mn-ea"/>
                <a:cs typeface="+mn-cs"/>
              </a:rPr>
              <a:t>Epidemiology and consumers’ motives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Understand motivations and factors involved in the choice of using high potency concentrated cannabis products over lower potency products. </a:t>
            </a:r>
          </a:p>
          <a:p>
            <a:r>
              <a:rPr lang="en-US" sz="1200" b="0" i="0" u="none" strike="noStrike" kern="1200" baseline="0" dirty="0">
                <a:solidFill>
                  <a:schemeClr val="tx1"/>
                </a:solidFill>
                <a:latin typeface="+mn-lt"/>
                <a:ea typeface="+mn-ea"/>
                <a:cs typeface="+mn-cs"/>
              </a:rPr>
              <a:t> Understand how advertisement and marketing influence product use, and identify solutions to educate users and reduce unintended harms associated with using concentrated cannabis products. </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Measurement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Establish standardized units of THC potency and of THC use frequency that will enable thorough comparison of results. </a:t>
            </a:r>
          </a:p>
          <a:p>
            <a:r>
              <a:rPr lang="en-US" sz="1200" b="0" i="0" u="none" strike="noStrike" kern="1200" baseline="0" dirty="0">
                <a:solidFill>
                  <a:schemeClr val="tx1"/>
                </a:solidFill>
                <a:latin typeface="+mn-lt"/>
                <a:ea typeface="+mn-ea"/>
                <a:cs typeface="+mn-cs"/>
              </a:rPr>
              <a:t> Establish good measures for "dose" of cannabis products, including so that eventually caps might be established for potency </a:t>
            </a:r>
          </a:p>
          <a:p>
            <a:r>
              <a:rPr lang="en-US" sz="1200" b="0" i="0" u="none" strike="noStrike" kern="1200" baseline="0" dirty="0">
                <a:solidFill>
                  <a:schemeClr val="tx1"/>
                </a:solidFill>
                <a:latin typeface="+mn-lt"/>
                <a:ea typeface="+mn-ea"/>
                <a:cs typeface="+mn-cs"/>
              </a:rPr>
              <a:t> Better understanding of what "potency" means (THC, CBD, a ratio of the two, something else) </a:t>
            </a:r>
          </a:p>
          <a:p>
            <a:r>
              <a:rPr lang="en-US" sz="1200" b="0" i="0" u="none" strike="noStrike" kern="1200" baseline="0" dirty="0">
                <a:solidFill>
                  <a:schemeClr val="tx1"/>
                </a:solidFill>
                <a:latin typeface="+mn-lt"/>
                <a:ea typeface="+mn-ea"/>
                <a:cs typeface="+mn-cs"/>
              </a:rPr>
              <a:t> Define thresholds for problem use (similar to alcohol thresholds for "heavy" or "binge" drinking that are risk factors for acute effects and dependence, but which are different than dependence - maybe these would vary by population group such as by age, gender, and by THC level and/or product type) </a:t>
            </a:r>
          </a:p>
          <a:p>
            <a:r>
              <a:rPr lang="en-US" sz="1200" b="0" i="0" u="none" strike="noStrike" kern="1200" baseline="0" dirty="0">
                <a:solidFill>
                  <a:schemeClr val="tx1"/>
                </a:solidFill>
                <a:latin typeface="+mn-lt"/>
                <a:ea typeface="+mn-ea"/>
                <a:cs typeface="+mn-cs"/>
              </a:rPr>
              <a:t> More precise laboratory measurements of THC (and other content) in manufactured products, and better protocols for standardizing and certifying/monitoring lab performance to measures potency </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Driving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Further understanding on THC concentration impact on driving performance. Driving simulator and closed-course options present safe pathways for this research, including both regular and occasional cannabis users to better document any variation in concentration effects. </a:t>
            </a:r>
          </a:p>
          <a:p>
            <a:r>
              <a:rPr lang="en-US" sz="1200" b="0" i="0" u="none" strike="noStrike" kern="1200" baseline="0" dirty="0">
                <a:solidFill>
                  <a:schemeClr val="tx1"/>
                </a:solidFill>
                <a:latin typeface="+mn-lt"/>
                <a:ea typeface="+mn-ea"/>
                <a:cs typeface="+mn-cs"/>
              </a:rPr>
              <a:t> Observational research must expand beyond the analysis of officer initiated DUI arrests and fatal crashes to include non-fatal crashes, to provide a broader representation of cannabis-involved incidents. </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Adolescents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Study the impact of the dose-dependent use of THC by common modes of delivery (e.g. smoking, vaping and edibles) and common regimens (e.g. weekly, daily, multiple time per day) on adolescent brain development and in both human and preclinical model systems (e.g. rodents and primates) in both sexes. </a:t>
            </a:r>
          </a:p>
          <a:p>
            <a:r>
              <a:rPr lang="en-US" sz="1200" b="0" i="0" u="none" strike="noStrike" kern="1200" baseline="0" dirty="0">
                <a:solidFill>
                  <a:schemeClr val="tx1"/>
                </a:solidFill>
                <a:latin typeface="+mn-lt"/>
                <a:ea typeface="+mn-ea"/>
                <a:cs typeface="+mn-cs"/>
              </a:rPr>
              <a:t> Implement harm reduction strategies to limit the availability of high-potency cannabis and study if and how these strategies reduce the number of individuals who develop CUD and the risk of mental health disorders. </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Reduce research constraints imposed by federal policies: </a:t>
            </a:r>
            <a:r>
              <a:rPr lang="en-US" sz="1200" b="0" i="0" u="none" strike="noStrike" kern="1200" baseline="0" dirty="0">
                <a:solidFill>
                  <a:schemeClr val="tx1"/>
                </a:solidFill>
                <a:latin typeface="+mn-lt"/>
                <a:ea typeface="+mn-ea"/>
                <a:cs typeface="+mn-cs"/>
              </a:rPr>
              <a:t>We urgently need research on market products. Reducing restrictions imposed by the DEA would allow us to do higher quality research on market products. </a:t>
            </a:r>
            <a:endParaRPr lang="en-US" dirty="0"/>
          </a:p>
        </p:txBody>
      </p:sp>
      <p:sp>
        <p:nvSpPr>
          <p:cNvPr id="4" name="Slide Number Placeholder 3"/>
          <p:cNvSpPr>
            <a:spLocks noGrp="1"/>
          </p:cNvSpPr>
          <p:nvPr>
            <p:ph type="sldNum" sz="quarter" idx="5"/>
          </p:nvPr>
        </p:nvSpPr>
        <p:spPr/>
        <p:txBody>
          <a:bodyPr/>
          <a:lstStyle/>
          <a:p>
            <a:fld id="{0B2EB555-1F96-48E1-8B31-863065648FF7}" type="slidenum">
              <a:rPr lang="en-US" smtClean="0"/>
              <a:t>31</a:t>
            </a:fld>
            <a:endParaRPr lang="en-US"/>
          </a:p>
        </p:txBody>
      </p:sp>
    </p:spTree>
    <p:extLst>
      <p:ext uri="{BB962C8B-B14F-4D97-AF65-F5344CB8AC3E}">
        <p14:creationId xmlns:p14="http://schemas.microsoft.com/office/powerpoint/2010/main" val="87109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EB555-1F96-48E1-8B31-863065648FF7}" type="slidenum">
              <a:rPr lang="en-US" smtClean="0"/>
              <a:t>32</a:t>
            </a:fld>
            <a:endParaRPr lang="en-US"/>
          </a:p>
        </p:txBody>
      </p:sp>
    </p:spTree>
    <p:extLst>
      <p:ext uri="{BB962C8B-B14F-4D97-AF65-F5344CB8AC3E}">
        <p14:creationId xmlns:p14="http://schemas.microsoft.com/office/powerpoint/2010/main" val="138788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Add Research Agenda here</a:t>
            </a:r>
          </a:p>
        </p:txBody>
      </p:sp>
      <p:sp>
        <p:nvSpPr>
          <p:cNvPr id="4" name="Slide Number Placeholder 3"/>
          <p:cNvSpPr>
            <a:spLocks noGrp="1"/>
          </p:cNvSpPr>
          <p:nvPr>
            <p:ph type="sldNum" sz="quarter" idx="10"/>
          </p:nvPr>
        </p:nvSpPr>
        <p:spPr/>
        <p:txBody>
          <a:bodyPr/>
          <a:lstStyle/>
          <a:p>
            <a:fld id="{0B2EB555-1F96-48E1-8B31-863065648FF7}" type="slidenum">
              <a:rPr lang="en-US" smtClean="0"/>
              <a:t>33</a:t>
            </a:fld>
            <a:endParaRPr lang="en-US"/>
          </a:p>
        </p:txBody>
      </p:sp>
    </p:spTree>
    <p:extLst>
      <p:ext uri="{BB962C8B-B14F-4D97-AF65-F5344CB8AC3E}">
        <p14:creationId xmlns:p14="http://schemas.microsoft.com/office/powerpoint/2010/main" val="3861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presentation we’ll discuss current research relevant to the health effects associated with the use of highly concentrated cannabis. Specifically, we’ll discuss:</a:t>
            </a:r>
          </a:p>
          <a:p>
            <a:endParaRPr lang="en-US" dirty="0"/>
          </a:p>
          <a:p>
            <a:pPr marL="171450" indent="-171450">
              <a:buFont typeface="Arial" panose="020B0604020202020204" pitchFamily="34" charset="0"/>
              <a:buChar char="•"/>
            </a:pPr>
            <a:r>
              <a:rPr lang="en-US" dirty="0"/>
              <a:t>Why concentration, or potency, matters</a:t>
            </a:r>
          </a:p>
          <a:p>
            <a:pPr marL="171450" indent="-171450">
              <a:buFont typeface="Arial" panose="020B0604020202020204" pitchFamily="34" charset="0"/>
              <a:buChar char="•"/>
            </a:pPr>
            <a:r>
              <a:rPr lang="en-US" dirty="0"/>
              <a:t>The research context in which scientists conduct studies on non-medical drug use</a:t>
            </a:r>
          </a:p>
          <a:p>
            <a:pPr marL="171450" indent="-171450">
              <a:buFont typeface="Arial" panose="020B0604020202020204" pitchFamily="34" charset="0"/>
              <a:buChar char="•"/>
            </a:pPr>
            <a:r>
              <a:rPr lang="en-US" dirty="0"/>
              <a:t>The specific health risks and consequences of high-potency use</a:t>
            </a:r>
          </a:p>
          <a:p>
            <a:pPr marL="171450" indent="-171450">
              <a:buFont typeface="Arial" panose="020B0604020202020204" pitchFamily="34" charset="0"/>
              <a:buChar char="•"/>
            </a:pPr>
            <a:r>
              <a:rPr lang="en-US" dirty="0"/>
              <a:t>Which populations are most likely to bear the burden of these risks</a:t>
            </a:r>
          </a:p>
          <a:p>
            <a:pPr marL="171450" indent="-171450">
              <a:buFont typeface="Arial" panose="020B0604020202020204" pitchFamily="34" charset="0"/>
              <a:buChar char="•"/>
            </a:pPr>
            <a:r>
              <a:rPr lang="en-US" dirty="0"/>
              <a:t>And, finally, the next steps for policy and research</a:t>
            </a:r>
          </a:p>
        </p:txBody>
      </p:sp>
      <p:sp>
        <p:nvSpPr>
          <p:cNvPr id="4" name="Slide Number Placeholder 3"/>
          <p:cNvSpPr>
            <a:spLocks noGrp="1"/>
          </p:cNvSpPr>
          <p:nvPr>
            <p:ph type="sldNum" sz="quarter" idx="10"/>
          </p:nvPr>
        </p:nvSpPr>
        <p:spPr/>
        <p:txBody>
          <a:bodyPr/>
          <a:lstStyle/>
          <a:p>
            <a:fld id="{0B2EB555-1F96-48E1-8B31-863065648FF7}" type="slidenum">
              <a:rPr lang="en-US" smtClean="0"/>
              <a:t>4</a:t>
            </a:fld>
            <a:endParaRPr lang="en-US"/>
          </a:p>
        </p:txBody>
      </p:sp>
    </p:spTree>
    <p:extLst>
      <p:ext uri="{BB962C8B-B14F-4D97-AF65-F5344CB8AC3E}">
        <p14:creationId xmlns:p14="http://schemas.microsoft.com/office/powerpoint/2010/main" val="3027762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concentration matter?</a:t>
            </a:r>
          </a:p>
        </p:txBody>
      </p:sp>
      <p:sp>
        <p:nvSpPr>
          <p:cNvPr id="4" name="Slide Number Placeholder 3"/>
          <p:cNvSpPr>
            <a:spLocks noGrp="1"/>
          </p:cNvSpPr>
          <p:nvPr>
            <p:ph type="sldNum" sz="quarter" idx="5"/>
          </p:nvPr>
        </p:nvSpPr>
        <p:spPr/>
        <p:txBody>
          <a:bodyPr/>
          <a:lstStyle/>
          <a:p>
            <a:fld id="{0B2EB555-1F96-48E1-8B31-863065648FF7}" type="slidenum">
              <a:rPr lang="en-US" smtClean="0"/>
              <a:t>5</a:t>
            </a:fld>
            <a:endParaRPr lang="en-US"/>
          </a:p>
        </p:txBody>
      </p:sp>
    </p:spTree>
    <p:extLst>
      <p:ext uri="{BB962C8B-B14F-4D97-AF65-F5344CB8AC3E}">
        <p14:creationId xmlns:p14="http://schemas.microsoft.com/office/powerpoint/2010/main" val="426164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In a not distant past, in a familiar land, cannabis use was mostly synonymous with consuming the cannabis plant. Anti-prohibition movements embraced the color green and the emblematic image of cannabis’ pointy leaves to promote policy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Nearly all cannabis had 3-8% THC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THC content of more than 10% was considered high-potency cannabis.</a:t>
            </a:r>
          </a:p>
          <a:p>
            <a:pPr marL="0" indent="0">
              <a:buNone/>
            </a:pPr>
            <a:endParaRPr lang="en-US" dirty="0"/>
          </a:p>
          <a:p>
            <a:pPr marL="0" indent="0">
              <a:buNone/>
            </a:pPr>
            <a:r>
              <a:rPr lang="en-US" sz="1200" kern="1200" dirty="0">
                <a:solidFill>
                  <a:schemeClr val="tx1"/>
                </a:solidFill>
                <a:effectLst/>
                <a:latin typeface="+mn-lt"/>
                <a:ea typeface="+mn-ea"/>
                <a:cs typeface="+mn-cs"/>
              </a:rPr>
              <a:t>[click] Fast forward to 2020 and cannabis cultivation, processing, and sales are run by for-profit enterprises in many US states. </a:t>
            </a:r>
            <a:r>
              <a:rPr lang="en-US" dirty="0"/>
              <a:t> </a:t>
            </a:r>
          </a:p>
        </p:txBody>
      </p:sp>
      <p:sp>
        <p:nvSpPr>
          <p:cNvPr id="4" name="Slide Number Placeholder 3"/>
          <p:cNvSpPr>
            <a:spLocks noGrp="1"/>
          </p:cNvSpPr>
          <p:nvPr>
            <p:ph type="sldNum" sz="quarter" idx="10"/>
          </p:nvPr>
        </p:nvSpPr>
        <p:spPr/>
        <p:txBody>
          <a:bodyPr/>
          <a:lstStyle/>
          <a:p>
            <a:fld id="{0B2EB555-1F96-48E1-8B31-863065648FF7}" type="slidenum">
              <a:rPr lang="en-US" smtClean="0"/>
              <a:t>6</a:t>
            </a:fld>
            <a:endParaRPr lang="en-US"/>
          </a:p>
        </p:txBody>
      </p:sp>
    </p:spTree>
    <p:extLst>
      <p:ext uri="{BB962C8B-B14F-4D97-AF65-F5344CB8AC3E}">
        <p14:creationId xmlns:p14="http://schemas.microsoft.com/office/powerpoint/2010/main" val="3387118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Cannabis now lives in the world of business where product development and marketing are essential for survival. Cannabis as we knew it has changed. Processing, extraction, concentration, and the addition of new ingredients have become common. Highly potent manufactured cannabis products are available in retail stores, with THC content varying from 60-90%. They don’t resemble the plant – they are as close to the cannabis plant as strawberries are to frosted strawberry pop tarts.</a:t>
            </a:r>
          </a:p>
          <a:p>
            <a:endParaRPr lang="en-US" dirty="0"/>
          </a:p>
          <a:p>
            <a:endParaRPr lang="en-US" dirty="0"/>
          </a:p>
        </p:txBody>
      </p:sp>
      <p:sp>
        <p:nvSpPr>
          <p:cNvPr id="4" name="Slide Number Placeholder 3"/>
          <p:cNvSpPr>
            <a:spLocks noGrp="1"/>
          </p:cNvSpPr>
          <p:nvPr>
            <p:ph type="sldNum" sz="quarter" idx="10"/>
          </p:nvPr>
        </p:nvSpPr>
        <p:spPr/>
        <p:txBody>
          <a:bodyPr/>
          <a:lstStyle/>
          <a:p>
            <a:fld id="{0B2EB555-1F96-48E1-8B31-863065648FF7}" type="slidenum">
              <a:rPr lang="en-US" smtClean="0"/>
              <a:t>7</a:t>
            </a:fld>
            <a:endParaRPr lang="en-US"/>
          </a:p>
        </p:txBody>
      </p:sp>
    </p:spTree>
    <p:extLst>
      <p:ext uri="{BB962C8B-B14F-4D97-AF65-F5344CB8AC3E}">
        <p14:creationId xmlns:p14="http://schemas.microsoft.com/office/powerpoint/2010/main" val="182126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Potency of cannabis is typically defined by the amount of THC within cannabis products, with varying cut-offs; and more recently by mode of cannabis administration.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 THC manufactured products such as cannabis concentrates (wax, shatter), and liquid extracts are used in vaping devices, dabbing, and infused edibles (candy or cookies).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Dabbing is usually considered to be riskier than vaping, in that one hit delivers a very high amount of THC, and users are unable to effectively titrate their dose.</a:t>
            </a:r>
            <a:r>
              <a:rPr lang="en-US"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Sagar KA, Lambros AM, Dahlgren MK, Smith RT, Gruber SA. Made from concentrate? A national web survey assessing dab use in the United States. </a:t>
            </a:r>
            <a:r>
              <a:rPr lang="en-US" sz="1200" i="1" kern="1200" dirty="0">
                <a:solidFill>
                  <a:schemeClr val="tx1"/>
                </a:solidFill>
                <a:effectLst/>
                <a:latin typeface="+mn-lt"/>
                <a:ea typeface="+mn-ea"/>
                <a:cs typeface="+mn-cs"/>
              </a:rPr>
              <a:t>Drug Alcohol Depend. </a:t>
            </a:r>
            <a:r>
              <a:rPr lang="en-US" sz="1200" kern="1200" dirty="0">
                <a:solidFill>
                  <a:schemeClr val="tx1"/>
                </a:solidFill>
                <a:effectLst/>
                <a:latin typeface="+mn-lt"/>
                <a:ea typeface="+mn-ea"/>
                <a:cs typeface="+mn-cs"/>
              </a:rPr>
              <a:t>2018;190:133-142. doi:10.1016/j.drugalcdep.2018.05.022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B2EB555-1F96-48E1-8B31-863065648FF7}" type="slidenum">
              <a:rPr lang="en-US" smtClean="0"/>
              <a:t>8</a:t>
            </a:fld>
            <a:endParaRPr lang="en-US"/>
          </a:p>
        </p:txBody>
      </p:sp>
    </p:spTree>
    <p:extLst>
      <p:ext uri="{BB962C8B-B14F-4D97-AF65-F5344CB8AC3E}">
        <p14:creationId xmlns:p14="http://schemas.microsoft.com/office/powerpoint/2010/main" val="3734024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Manufactured cannabis extracts now represent 35% of the WA cannabis market</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up from 9% in 2014</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This represents a nearly 10-fold increase in sales from extracts, [click] from $3.95 million in 2014 to $311 million in 2017.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Why is this the case? Primarily because extracts are cheaper and shelf-stable.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Kilmer, Beau, Steven Davenport, Rosanna Smart, Jonathan P. </a:t>
            </a:r>
            <a:r>
              <a:rPr lang="en-US" sz="1200" kern="1200" dirty="0" err="1">
                <a:solidFill>
                  <a:schemeClr val="tx1"/>
                </a:solidFill>
                <a:effectLst/>
                <a:latin typeface="+mn-lt"/>
                <a:ea typeface="+mn-ea"/>
                <a:cs typeface="+mn-cs"/>
              </a:rPr>
              <a:t>Caulkins</a:t>
            </a:r>
            <a:r>
              <a:rPr lang="en-US" sz="1200" kern="1200" dirty="0">
                <a:solidFill>
                  <a:schemeClr val="tx1"/>
                </a:solidFill>
                <a:effectLst/>
                <a:latin typeface="+mn-lt"/>
                <a:ea typeface="+mn-ea"/>
                <a:cs typeface="+mn-cs"/>
              </a:rPr>
              <a:t>, and Gregory </a:t>
            </a:r>
            <a:r>
              <a:rPr lang="en-US" sz="1200" kern="1200" dirty="0" err="1">
                <a:solidFill>
                  <a:schemeClr val="tx1"/>
                </a:solidFill>
                <a:effectLst/>
                <a:latin typeface="+mn-lt"/>
                <a:ea typeface="+mn-ea"/>
                <a:cs typeface="+mn-cs"/>
              </a:rPr>
              <a:t>Midgette</a:t>
            </a:r>
            <a:r>
              <a:rPr lang="en-US" sz="1200" kern="1200" dirty="0">
                <a:solidFill>
                  <a:schemeClr val="tx1"/>
                </a:solidFill>
                <a:effectLst/>
                <a:latin typeface="+mn-lt"/>
                <a:ea typeface="+mn-ea"/>
                <a:cs typeface="+mn-cs"/>
              </a:rPr>
              <a:t>, After the Grand Opening: Assessing Cannabis Supply and Demand in Washington State. Santa Monica, CA: RAND Corporation, 2019. </a:t>
            </a:r>
            <a:r>
              <a:rPr lang="en-US" sz="1200" u="sng" kern="1200" dirty="0">
                <a:solidFill>
                  <a:schemeClr val="tx1"/>
                </a:solidFill>
                <a:effectLst/>
                <a:latin typeface="+mn-lt"/>
                <a:ea typeface="+mn-ea"/>
                <a:cs typeface="+mn-cs"/>
                <a:hlinkClick r:id="rId3"/>
              </a:rPr>
              <a:t>https://www.rand.org/pubs/research_reports/RR3138.html</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B2EB555-1F96-48E1-8B31-863065648FF7}" type="slidenum">
              <a:rPr lang="en-US" smtClean="0"/>
              <a:t>9</a:t>
            </a:fld>
            <a:endParaRPr lang="en-US"/>
          </a:p>
        </p:txBody>
      </p:sp>
    </p:spTree>
    <p:extLst>
      <p:ext uri="{BB962C8B-B14F-4D97-AF65-F5344CB8AC3E}">
        <p14:creationId xmlns:p14="http://schemas.microsoft.com/office/powerpoint/2010/main" val="34225978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1.jpeg"/><Relationship Id="rId4" Type="http://schemas.openxmlformats.org/officeDocument/2006/relationships/image" Target="../media/image6.jpeg"/><Relationship Id="rId9"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p:nvPr userDrawn="1"/>
        </p:nvSpPr>
        <p:spPr>
          <a:xfrm>
            <a:off x="-8545" y="-1023"/>
            <a:ext cx="12200545" cy="685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41421" y="2300200"/>
            <a:ext cx="11109158" cy="1071563"/>
          </a:xfrm>
          <a:prstGeom prst="rect">
            <a:avLst/>
          </a:prstGeom>
        </p:spPr>
        <p:txBody>
          <a:bodyPr anchor="b">
            <a:noAutofit/>
          </a:bodyPr>
          <a:lstStyle>
            <a:lvl1pPr algn="ctr" defTabSz="914400" rtl="0" eaLnBrk="1" latinLnBrk="0" hangingPunct="1">
              <a:lnSpc>
                <a:spcPct val="90000"/>
              </a:lnSpc>
              <a:spcBef>
                <a:spcPct val="0"/>
              </a:spcBef>
              <a:buNone/>
              <a:defRPr lang="en-US" sz="5400" b="1" kern="1200" dirty="0">
                <a:solidFill>
                  <a:srgbClr val="724C8A"/>
                </a:solidFill>
                <a:latin typeface="Segoe UI" panose="020B0502040204020203" pitchFamily="34" charset="0"/>
                <a:ea typeface="+mj-ea"/>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609617"/>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a:solidFill>
                  <a:schemeClr val="tx1">
                    <a:lumMod val="50000"/>
                    <a:lumOff val="50000"/>
                  </a:schemeClr>
                </a:solidFill>
                <a:latin typeface="Segoe UI" panose="020B0502040204020203" pitchFamily="34" charset="0"/>
                <a:ea typeface="Yu Gothic UI" panose="020B0500000000000000" pitchFamily="34" charset="-128"/>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9371" y="-1023"/>
            <a:ext cx="2191312" cy="1461331"/>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14715" y="0"/>
            <a:ext cx="2177285" cy="1459286"/>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776952" y="-3866"/>
            <a:ext cx="1241270" cy="1459286"/>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30683" y="0"/>
            <a:ext cx="1949776" cy="1459286"/>
          </a:xfrm>
          <a:prstGeom prst="rect">
            <a:avLst/>
          </a:prstGeom>
        </p:spPr>
      </p:pic>
      <p:pic>
        <p:nvPicPr>
          <p:cNvPr id="11" name="Picture 1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545" y="1"/>
            <a:ext cx="1954249" cy="1459286"/>
          </a:xfrm>
          <a:prstGeom prst="rect">
            <a:avLst/>
          </a:prstGeom>
        </p:spPr>
      </p:pic>
      <p:pic>
        <p:nvPicPr>
          <p:cNvPr id="13" name="Picture 1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4123" y="6325708"/>
            <a:ext cx="1819161" cy="382200"/>
          </a:xfrm>
          <a:prstGeom prst="rect">
            <a:avLst/>
          </a:prstGeom>
        </p:spPr>
      </p:pic>
      <p:pic>
        <p:nvPicPr>
          <p:cNvPr id="14" name="Picture 13"/>
          <p:cNvPicPr>
            <a:picLocks noChangeAspect="1"/>
          </p:cNvPicPr>
          <p:nvPr userDrawn="1"/>
        </p:nvPicPr>
        <p:blipFill>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tretch>
            <a:fillRect/>
          </a:stretch>
        </p:blipFill>
        <p:spPr>
          <a:xfrm>
            <a:off x="11385493" y="6325708"/>
            <a:ext cx="567625" cy="382200"/>
          </a:xfrm>
          <a:prstGeom prst="rect">
            <a:avLst/>
          </a:prstGeom>
        </p:spPr>
      </p:pic>
      <p:pic>
        <p:nvPicPr>
          <p:cNvPr id="21" name="Picture 20"/>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1945704" y="0"/>
            <a:ext cx="2693667" cy="1459720"/>
          </a:xfrm>
          <a:prstGeom prst="rect">
            <a:avLst/>
          </a:prstGeom>
        </p:spPr>
      </p:pic>
    </p:spTree>
    <p:extLst>
      <p:ext uri="{BB962C8B-B14F-4D97-AF65-F5344CB8AC3E}">
        <p14:creationId xmlns:p14="http://schemas.microsoft.com/office/powerpoint/2010/main" val="87292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270122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284959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07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97597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38717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3954665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119559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443254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243152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D621E69-B13F-4FEA-8F32-C3DC0DA6F81D}" type="datetimeFigureOut">
              <a:rPr lang="en-US" smtClean="0"/>
              <a:t>03-Dec-20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D046FAB-A09A-4FC4-8BF5-A72038F5F437}" type="slidenum">
              <a:rPr lang="en-US" smtClean="0"/>
              <a:t>‹#›</a:t>
            </a:fld>
            <a:endParaRPr lang="en-US"/>
          </a:p>
        </p:txBody>
      </p:sp>
    </p:spTree>
    <p:extLst>
      <p:ext uri="{BB962C8B-B14F-4D97-AF65-F5344CB8AC3E}">
        <p14:creationId xmlns:p14="http://schemas.microsoft.com/office/powerpoint/2010/main" val="1434410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4957" y="1063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Content Placeholder 4"/>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2" y="1588"/>
            <a:ext cx="1754657" cy="743480"/>
          </a:xfrm>
          <a:prstGeom prst="rect">
            <a:avLst/>
          </a:prstGeom>
        </p:spPr>
      </p:pic>
      <p:sp>
        <p:nvSpPr>
          <p:cNvPr id="8" name="Parallelogram 1"/>
          <p:cNvSpPr/>
          <p:nvPr userDrawn="1"/>
        </p:nvSpPr>
        <p:spPr>
          <a:xfrm flipH="1">
            <a:off x="1264770" y="1"/>
            <a:ext cx="10927229" cy="745068"/>
          </a:xfrm>
          <a:custGeom>
            <a:avLst/>
            <a:gdLst>
              <a:gd name="connsiteX0" fmla="*/ 0 w 7879222"/>
              <a:gd name="connsiteY0" fmla="*/ 504202 h 504202"/>
              <a:gd name="connsiteX1" fmla="*/ 271331 w 7879222"/>
              <a:gd name="connsiteY1" fmla="*/ 0 h 504202"/>
              <a:gd name="connsiteX2" fmla="*/ 7879222 w 7879222"/>
              <a:gd name="connsiteY2" fmla="*/ 0 h 504202"/>
              <a:gd name="connsiteX3" fmla="*/ 7607891 w 7879222"/>
              <a:gd name="connsiteY3" fmla="*/ 504202 h 504202"/>
              <a:gd name="connsiteX4" fmla="*/ 0 w 7879222"/>
              <a:gd name="connsiteY4" fmla="*/ 504202 h 504202"/>
              <a:gd name="connsiteX0" fmla="*/ 0 w 7879222"/>
              <a:gd name="connsiteY0" fmla="*/ 504202 h 504202"/>
              <a:gd name="connsiteX1" fmla="*/ 6411 w 7879222"/>
              <a:gd name="connsiteY1" fmla="*/ 0 h 504202"/>
              <a:gd name="connsiteX2" fmla="*/ 7879222 w 7879222"/>
              <a:gd name="connsiteY2" fmla="*/ 0 h 504202"/>
              <a:gd name="connsiteX3" fmla="*/ 7607891 w 7879222"/>
              <a:gd name="connsiteY3" fmla="*/ 504202 h 504202"/>
              <a:gd name="connsiteX4" fmla="*/ 0 w 7879222"/>
              <a:gd name="connsiteY4" fmla="*/ 504202 h 504202"/>
              <a:gd name="connsiteX0" fmla="*/ 10681 w 7889903"/>
              <a:gd name="connsiteY0" fmla="*/ 504202 h 504202"/>
              <a:gd name="connsiteX1" fmla="*/ 0 w 7889903"/>
              <a:gd name="connsiteY1" fmla="*/ 0 h 504202"/>
              <a:gd name="connsiteX2" fmla="*/ 7889903 w 7889903"/>
              <a:gd name="connsiteY2" fmla="*/ 0 h 504202"/>
              <a:gd name="connsiteX3" fmla="*/ 7618572 w 7889903"/>
              <a:gd name="connsiteY3" fmla="*/ 504202 h 504202"/>
              <a:gd name="connsiteX4" fmla="*/ 10681 w 7889903"/>
              <a:gd name="connsiteY4" fmla="*/ 504202 h 504202"/>
              <a:gd name="connsiteX0" fmla="*/ 0 w 7896314"/>
              <a:gd name="connsiteY0" fmla="*/ 504202 h 504202"/>
              <a:gd name="connsiteX1" fmla="*/ 6411 w 7896314"/>
              <a:gd name="connsiteY1" fmla="*/ 0 h 504202"/>
              <a:gd name="connsiteX2" fmla="*/ 7896314 w 7896314"/>
              <a:gd name="connsiteY2" fmla="*/ 0 h 504202"/>
              <a:gd name="connsiteX3" fmla="*/ 7624983 w 7896314"/>
              <a:gd name="connsiteY3" fmla="*/ 504202 h 504202"/>
              <a:gd name="connsiteX4" fmla="*/ 0 w 7896314"/>
              <a:gd name="connsiteY4" fmla="*/ 504202 h 504202"/>
              <a:gd name="connsiteX0" fmla="*/ 7877 w 7889903"/>
              <a:gd name="connsiteY0" fmla="*/ 505915 h 505915"/>
              <a:gd name="connsiteX1" fmla="*/ 0 w 7889903"/>
              <a:gd name="connsiteY1" fmla="*/ 0 h 505915"/>
              <a:gd name="connsiteX2" fmla="*/ 7889903 w 7889903"/>
              <a:gd name="connsiteY2" fmla="*/ 0 h 505915"/>
              <a:gd name="connsiteX3" fmla="*/ 7618572 w 7889903"/>
              <a:gd name="connsiteY3" fmla="*/ 504202 h 505915"/>
              <a:gd name="connsiteX4" fmla="*/ 7877 w 7889903"/>
              <a:gd name="connsiteY4" fmla="*/ 505915 h 505915"/>
              <a:gd name="connsiteX0" fmla="*/ 7877 w 7889903"/>
              <a:gd name="connsiteY0" fmla="*/ 505915 h 505915"/>
              <a:gd name="connsiteX1" fmla="*/ 0 w 7889903"/>
              <a:gd name="connsiteY1" fmla="*/ 0 h 505915"/>
              <a:gd name="connsiteX2" fmla="*/ 7889903 w 7889903"/>
              <a:gd name="connsiteY2" fmla="*/ 0 h 505915"/>
              <a:gd name="connsiteX3" fmla="*/ 7437597 w 7889903"/>
              <a:gd name="connsiteY3" fmla="*/ 504202 h 505915"/>
              <a:gd name="connsiteX4" fmla="*/ 7877 w 7889903"/>
              <a:gd name="connsiteY4" fmla="*/ 505915 h 50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9903" h="505915">
                <a:moveTo>
                  <a:pt x="7877" y="505915"/>
                </a:moveTo>
                <a:lnTo>
                  <a:pt x="0" y="0"/>
                </a:lnTo>
                <a:lnTo>
                  <a:pt x="7889903" y="0"/>
                </a:lnTo>
                <a:lnTo>
                  <a:pt x="7437597" y="504202"/>
                </a:lnTo>
                <a:lnTo>
                  <a:pt x="7877" y="505915"/>
                </a:lnTo>
                <a:close/>
              </a:path>
            </a:pathLst>
          </a:custGeom>
          <a:solidFill>
            <a:srgbClr val="704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arallelogram 8"/>
          <p:cNvSpPr/>
          <p:nvPr userDrawn="1"/>
        </p:nvSpPr>
        <p:spPr>
          <a:xfrm flipH="1">
            <a:off x="1263877" y="-1966"/>
            <a:ext cx="730573" cy="747034"/>
          </a:xfrm>
          <a:prstGeom prst="parallelogram">
            <a:avLst>
              <a:gd name="adj" fmla="val 62162"/>
            </a:avLst>
          </a:prstGeom>
          <a:solidFill>
            <a:srgbClr val="5C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arallelogram 10"/>
          <p:cNvSpPr/>
          <p:nvPr userDrawn="1"/>
        </p:nvSpPr>
        <p:spPr>
          <a:xfrm flipH="1">
            <a:off x="1689534" y="-1966"/>
            <a:ext cx="730573" cy="747034"/>
          </a:xfrm>
          <a:prstGeom prst="parallelogram">
            <a:avLst>
              <a:gd name="adj" fmla="val 62162"/>
            </a:avLst>
          </a:prstGeom>
          <a:solidFill>
            <a:srgbClr val="5C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a:off x="163502" y="6458957"/>
            <a:ext cx="11827972"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2326105" y="119696"/>
            <a:ext cx="9665369" cy="649036"/>
          </a:xfrm>
          <a:prstGeom prst="rect">
            <a:avLst/>
          </a:prstGeom>
        </p:spPr>
        <p:txBody>
          <a:bodyPr vert="horz" lIns="91440" tIns="45720" rIns="91440" bIns="45720" rtlCol="0" anchor="ctr">
            <a:noAutofit/>
          </a:bodyPr>
          <a:lstStyle/>
          <a:p>
            <a:r>
              <a:rPr lang="en-US" dirty="0"/>
              <a:t>Click to edit Master title style</a:t>
            </a:r>
          </a:p>
        </p:txBody>
      </p:sp>
      <p:pic>
        <p:nvPicPr>
          <p:cNvPr id="14" name="Picture 13"/>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94123" y="6527292"/>
            <a:ext cx="1281751" cy="269292"/>
          </a:xfrm>
          <a:prstGeom prst="rect">
            <a:avLst/>
          </a:prstGeom>
        </p:spPr>
      </p:pic>
      <p:pic>
        <p:nvPicPr>
          <p:cNvPr id="15" name="Picture 14"/>
          <p:cNvPicPr>
            <a:picLocks noChangeAspect="1"/>
          </p:cNvPicPr>
          <p:nvPr userDrawn="1"/>
        </p:nvPicPr>
        <p:blipFill>
          <a:blip r:embed="rId15" cstate="screen">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a:ext>
            </a:extLst>
          </a:blip>
          <a:stretch>
            <a:fillRect/>
          </a:stretch>
        </p:blipFill>
        <p:spPr>
          <a:xfrm>
            <a:off x="11510212" y="6523301"/>
            <a:ext cx="405864" cy="273282"/>
          </a:xfrm>
          <a:prstGeom prst="rect">
            <a:avLst/>
          </a:prstGeom>
        </p:spPr>
      </p:pic>
    </p:spTree>
    <p:extLst>
      <p:ext uri="{BB962C8B-B14F-4D97-AF65-F5344CB8AC3E}">
        <p14:creationId xmlns:p14="http://schemas.microsoft.com/office/powerpoint/2010/main" val="206349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vw.org/watch/?eventID=202009100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tvw.org/watch/?eventID=2020091004" TargetMode="External"/><Relationship Id="rId4" Type="http://schemas.openxmlformats.org/officeDocument/2006/relationships/hyperlink" Target="https://www.rand.org/pubs/research_reports/RR3138.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57799" y="1272189"/>
            <a:ext cx="7104399" cy="1199785"/>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US" sz="4800" dirty="0">
                <a:solidFill>
                  <a:srgbClr val="6F9171"/>
                </a:solidFill>
              </a:rPr>
              <a:t>Cannabis Concentration </a:t>
            </a:r>
          </a:p>
          <a:p>
            <a:pPr algn="ctr"/>
            <a:r>
              <a:rPr lang="en-US" sz="4800" dirty="0">
                <a:solidFill>
                  <a:srgbClr val="6F9171"/>
                </a:solidFill>
              </a:rPr>
              <a:t>and Health Risks</a:t>
            </a:r>
          </a:p>
        </p:txBody>
      </p:sp>
      <p:sp>
        <p:nvSpPr>
          <p:cNvPr id="5" name="Content Placeholder 1"/>
          <p:cNvSpPr>
            <a:spLocks noGrp="1"/>
          </p:cNvSpPr>
          <p:nvPr>
            <p:ph idx="1"/>
          </p:nvPr>
        </p:nvSpPr>
        <p:spPr>
          <a:xfrm>
            <a:off x="0" y="2805056"/>
            <a:ext cx="7619998" cy="662829"/>
          </a:xfrm>
          <a:solidFill>
            <a:schemeClr val="bg1">
              <a:lumMod val="95000"/>
            </a:schemeClr>
          </a:solidFill>
        </p:spPr>
        <p:txBody>
          <a:bodyPr anchor="ctr">
            <a:normAutofit/>
          </a:bodyPr>
          <a:lstStyle/>
          <a:p>
            <a:pPr marL="0" indent="0" algn="ctr">
              <a:spcBef>
                <a:spcPts val="0"/>
              </a:spcBef>
              <a:buNone/>
            </a:pPr>
            <a:r>
              <a:rPr lang="en-US" sz="2400" dirty="0">
                <a:solidFill>
                  <a:schemeClr val="bg2">
                    <a:lumMod val="25000"/>
                  </a:schemeClr>
                </a:solidFill>
              </a:rPr>
              <a:t>The Role of Potency in Cannabis Use Outcomes</a:t>
            </a:r>
          </a:p>
        </p:txBody>
      </p:sp>
      <p:sp>
        <p:nvSpPr>
          <p:cNvPr id="8" name="Rectangle 7"/>
          <p:cNvSpPr/>
          <p:nvPr/>
        </p:nvSpPr>
        <p:spPr>
          <a:xfrm>
            <a:off x="1" y="5135054"/>
            <a:ext cx="7619997" cy="1722946"/>
          </a:xfrm>
          <a:prstGeom prst="rect">
            <a:avLst/>
          </a:prstGeom>
          <a:solidFill>
            <a:srgbClr val="F2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Segoe UI" panose="020B0502040204020203" pitchFamily="34" charset="0"/>
                <a:cs typeface="Segoe UI" panose="020B0502040204020203" pitchFamily="34" charset="0"/>
              </a:rPr>
              <a:t>A joint report from the University of Washington </a:t>
            </a:r>
          </a:p>
          <a:p>
            <a:pPr algn="ctr"/>
            <a:r>
              <a:rPr lang="en-US" dirty="0">
                <a:solidFill>
                  <a:schemeClr val="tx1">
                    <a:lumMod val="75000"/>
                    <a:lumOff val="25000"/>
                  </a:schemeClr>
                </a:solidFill>
                <a:latin typeface="Segoe UI" panose="020B0502040204020203" pitchFamily="34" charset="0"/>
                <a:cs typeface="Segoe UI" panose="020B0502040204020203" pitchFamily="34" charset="0"/>
              </a:rPr>
              <a:t>and Washington State University Workgroup </a:t>
            </a:r>
          </a:p>
          <a:p>
            <a:pPr algn="ctr"/>
            <a:r>
              <a:rPr lang="en-US" dirty="0">
                <a:solidFill>
                  <a:schemeClr val="tx1">
                    <a:lumMod val="75000"/>
                    <a:lumOff val="25000"/>
                  </a:schemeClr>
                </a:solidFill>
                <a:latin typeface="Segoe UI" panose="020B0502040204020203" pitchFamily="34" charset="0"/>
                <a:cs typeface="Segoe UI" panose="020B0502040204020203" pitchFamily="34" charset="0"/>
              </a:rPr>
              <a:t>for the Prevention and Research Sub Committee (PRSC) </a:t>
            </a:r>
          </a:p>
          <a:p>
            <a:pPr algn="ctr"/>
            <a:endParaRPr lang="en-US" dirty="0">
              <a:solidFill>
                <a:schemeClr val="tx1">
                  <a:lumMod val="75000"/>
                  <a:lumOff val="25000"/>
                </a:schemeClr>
              </a:solidFill>
              <a:latin typeface="Segoe UI" panose="020B0502040204020203" pitchFamily="34" charset="0"/>
              <a:cs typeface="Segoe UI" panose="020B0502040204020203" pitchFamily="34" charset="0"/>
            </a:endParaRPr>
          </a:p>
          <a:p>
            <a:pPr algn="ctr"/>
            <a:r>
              <a:rPr lang="en-US" b="1" dirty="0">
                <a:solidFill>
                  <a:schemeClr val="tx1">
                    <a:lumMod val="75000"/>
                    <a:lumOff val="25000"/>
                  </a:schemeClr>
                </a:solidFill>
                <a:latin typeface="Segoe UI" panose="020B0502040204020203" pitchFamily="34" charset="0"/>
                <a:cs typeface="Segoe UI" panose="020B0502040204020203" pitchFamily="34" charset="0"/>
              </a:rPr>
              <a:t>October 2020</a:t>
            </a:r>
          </a:p>
        </p:txBody>
      </p:sp>
      <p:pic>
        <p:nvPicPr>
          <p:cNvPr id="10" name="Picture 9" descr="Cannabis leaf in a petri dish with vials and beakers of colored liquid">
            <a:extLst>
              <a:ext uri="{FF2B5EF4-FFF2-40B4-BE49-F238E27FC236}">
                <a16:creationId xmlns="" xmlns:a16="http://schemas.microsoft.com/office/drawing/2014/main" id="{A0D17CAE-BBBF-46BD-878B-9BB3EBD1B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98" y="-13560"/>
            <a:ext cx="4572002" cy="6871560"/>
          </a:xfrm>
          <a:prstGeom prst="rect">
            <a:avLst/>
          </a:prstGeom>
        </p:spPr>
      </p:pic>
    </p:spTree>
    <p:extLst>
      <p:ext uri="{BB962C8B-B14F-4D97-AF65-F5344CB8AC3E}">
        <p14:creationId xmlns:p14="http://schemas.microsoft.com/office/powerpoint/2010/main" val="1503768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Why Concentration Matters</a:t>
            </a:r>
          </a:p>
        </p:txBody>
      </p:sp>
      <p:sp>
        <p:nvSpPr>
          <p:cNvPr id="2" name="Content Placeholder 1"/>
          <p:cNvSpPr>
            <a:spLocks noGrp="1"/>
          </p:cNvSpPr>
          <p:nvPr>
            <p:ph idx="1"/>
          </p:nvPr>
        </p:nvSpPr>
        <p:spPr>
          <a:xfrm>
            <a:off x="315828" y="874055"/>
            <a:ext cx="11560343" cy="542926"/>
          </a:xfrm>
        </p:spPr>
        <p:txBody>
          <a:bodyPr>
            <a:normAutofit/>
          </a:bodyPr>
          <a:lstStyle/>
          <a:p>
            <a:pPr marL="0" indent="0">
              <a:buNone/>
            </a:pPr>
            <a:r>
              <a:rPr lang="en-US" b="1" dirty="0">
                <a:solidFill>
                  <a:srgbClr val="6B4587"/>
                </a:solidFill>
              </a:rPr>
              <a:t>Flower with less than 10% THC has vanished from the WA market</a:t>
            </a:r>
          </a:p>
        </p:txBody>
      </p:sp>
      <p:pic>
        <p:nvPicPr>
          <p:cNvPr id="5" name="Picture 4" descr="Graph: sales of lower-potency cannabis has decrease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9006" y="1476148"/>
            <a:ext cx="8173986" cy="4837445"/>
          </a:xfrm>
          <a:prstGeom prst="rect">
            <a:avLst/>
          </a:prstGeom>
        </p:spPr>
      </p:pic>
      <p:sp>
        <p:nvSpPr>
          <p:cNvPr id="6" name="Rectangle 1"/>
          <p:cNvSpPr>
            <a:spLocks noChangeArrowheads="1"/>
          </p:cNvSpPr>
          <p:nvPr/>
        </p:nvSpPr>
        <p:spPr bwMode="auto">
          <a:xfrm>
            <a:off x="0" y="6447316"/>
            <a:ext cx="12192000" cy="400110"/>
          </a:xfrm>
          <a:prstGeom prst="rect">
            <a:avLst/>
          </a:prstGeom>
          <a:solidFill>
            <a:srgbClr val="F2EFF5"/>
          </a:solidFill>
          <a:ln>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r>
              <a:rPr lang="en-US" sz="1000" dirty="0">
                <a:latin typeface="Segoe UI" panose="020B0502040204020203" pitchFamily="34" charset="0"/>
                <a:ea typeface="Segoe UI Historic" panose="020B0502040204020203" pitchFamily="34" charset="0"/>
                <a:cs typeface="Segoe UI" panose="020B0502040204020203" pitchFamily="34" charset="0"/>
              </a:rPr>
              <a:t>Smart R, </a:t>
            </a:r>
            <a:r>
              <a:rPr lang="en-US" sz="1000" dirty="0" err="1">
                <a:latin typeface="Segoe UI" panose="020B0502040204020203" pitchFamily="34" charset="0"/>
                <a:ea typeface="Segoe UI Historic" panose="020B0502040204020203" pitchFamily="34" charset="0"/>
                <a:cs typeface="Segoe UI" panose="020B0502040204020203" pitchFamily="34" charset="0"/>
              </a:rPr>
              <a:t>Caulkins</a:t>
            </a:r>
            <a:r>
              <a:rPr lang="en-US" sz="1000" dirty="0">
                <a:latin typeface="Segoe UI" panose="020B0502040204020203" pitchFamily="34" charset="0"/>
                <a:ea typeface="Segoe UI Historic" panose="020B0502040204020203" pitchFamily="34" charset="0"/>
                <a:cs typeface="Segoe UI" panose="020B0502040204020203" pitchFamily="34" charset="0"/>
              </a:rPr>
              <a:t> JP, Kilmer B, Davenport S, </a:t>
            </a:r>
            <a:r>
              <a:rPr lang="en-US" sz="1000" dirty="0" err="1">
                <a:latin typeface="Segoe UI" panose="020B0502040204020203" pitchFamily="34" charset="0"/>
                <a:ea typeface="Segoe UI Historic" panose="020B0502040204020203" pitchFamily="34" charset="0"/>
                <a:cs typeface="Segoe UI" panose="020B0502040204020203" pitchFamily="34" charset="0"/>
              </a:rPr>
              <a:t>Midgette</a:t>
            </a:r>
            <a:r>
              <a:rPr lang="en-US" sz="1000" dirty="0">
                <a:latin typeface="Segoe UI" panose="020B0502040204020203" pitchFamily="34" charset="0"/>
                <a:ea typeface="Segoe UI Historic" panose="020B0502040204020203" pitchFamily="34" charset="0"/>
                <a:cs typeface="Segoe UI" panose="020B0502040204020203" pitchFamily="34" charset="0"/>
              </a:rPr>
              <a:t> G. Variation in cannabis potency and prices in a newly legal market: evidence from 30 million cannabis sales in Washington state.</a:t>
            </a:r>
          </a:p>
          <a:p>
            <a:r>
              <a:rPr lang="en-US" sz="1000" dirty="0">
                <a:latin typeface="Segoe UI" panose="020B0502040204020203" pitchFamily="34" charset="0"/>
                <a:ea typeface="Segoe UI Historic" panose="020B0502040204020203" pitchFamily="34" charset="0"/>
                <a:cs typeface="Segoe UI" panose="020B0502040204020203" pitchFamily="34" charset="0"/>
              </a:rPr>
              <a:t> </a:t>
            </a:r>
            <a:r>
              <a:rPr lang="en-US" sz="1000" i="1" dirty="0">
                <a:latin typeface="Segoe UI" panose="020B0502040204020203" pitchFamily="34" charset="0"/>
                <a:ea typeface="Segoe UI Historic" panose="020B0502040204020203" pitchFamily="34" charset="0"/>
                <a:cs typeface="Segoe UI" panose="020B0502040204020203" pitchFamily="34" charset="0"/>
              </a:rPr>
              <a:t>Addiction</a:t>
            </a:r>
            <a:r>
              <a:rPr lang="en-US" sz="1000" dirty="0">
                <a:latin typeface="Segoe UI" panose="020B0502040204020203" pitchFamily="34" charset="0"/>
                <a:ea typeface="Segoe UI Historic" panose="020B0502040204020203" pitchFamily="34" charset="0"/>
                <a:cs typeface="Segoe UI" panose="020B0502040204020203" pitchFamily="34" charset="0"/>
              </a:rPr>
              <a:t>. 2017;112(12):2167-2177.</a:t>
            </a:r>
          </a:p>
        </p:txBody>
      </p:sp>
    </p:spTree>
    <p:extLst>
      <p:ext uri="{BB962C8B-B14F-4D97-AF65-F5344CB8AC3E}">
        <p14:creationId xmlns:p14="http://schemas.microsoft.com/office/powerpoint/2010/main" val="3753502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42DF735-F070-4A6C-BF2E-7056E307AC6A}"/>
              </a:ext>
            </a:extLst>
          </p:cNvPr>
          <p:cNvSpPr txBox="1">
            <a:spLocks/>
          </p:cNvSpPr>
          <p:nvPr/>
        </p:nvSpPr>
        <p:spPr>
          <a:xfrm>
            <a:off x="5579633" y="2779964"/>
            <a:ext cx="5546558" cy="649036"/>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US" sz="4400" dirty="0">
                <a:solidFill>
                  <a:srgbClr val="6F9171"/>
                </a:solidFill>
              </a:rPr>
              <a:t>Research Context</a:t>
            </a:r>
          </a:p>
        </p:txBody>
      </p:sp>
      <p:pic>
        <p:nvPicPr>
          <p:cNvPr id="7" name="Picture 6" descr="Lightbulb in the dark">
            <a:extLst>
              <a:ext uri="{FF2B5EF4-FFF2-40B4-BE49-F238E27FC236}">
                <a16:creationId xmlns="" xmlns:a16="http://schemas.microsoft.com/office/drawing/2014/main" id="{C1136ADC-EF0E-4FEE-A1C5-4B7A1132D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4234379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Research Context</a:t>
            </a:r>
          </a:p>
        </p:txBody>
      </p:sp>
      <p:sp>
        <p:nvSpPr>
          <p:cNvPr id="2" name="Content Placeholder 1"/>
          <p:cNvSpPr>
            <a:spLocks noGrp="1"/>
          </p:cNvSpPr>
          <p:nvPr>
            <p:ph idx="1"/>
          </p:nvPr>
        </p:nvSpPr>
        <p:spPr>
          <a:xfrm>
            <a:off x="460720" y="1077505"/>
            <a:ext cx="11154253" cy="647944"/>
          </a:xfrm>
        </p:spPr>
        <p:txBody>
          <a:bodyPr>
            <a:noAutofit/>
          </a:bodyPr>
          <a:lstStyle/>
          <a:p>
            <a:pPr marL="0" indent="0" algn="ctr">
              <a:buNone/>
            </a:pPr>
            <a:r>
              <a:rPr lang="en-US" sz="4000" b="1" dirty="0">
                <a:solidFill>
                  <a:srgbClr val="6B4587"/>
                </a:solidFill>
              </a:rPr>
              <a:t>Challenges exist:</a:t>
            </a:r>
          </a:p>
          <a:p>
            <a:pPr lvl="1" algn="ctr"/>
            <a:endParaRPr lang="en-US" sz="3600" dirty="0"/>
          </a:p>
          <a:p>
            <a:pPr marL="0" indent="0">
              <a:buNone/>
            </a:pPr>
            <a:endParaRPr lang="en-US" dirty="0"/>
          </a:p>
        </p:txBody>
      </p:sp>
      <p:sp>
        <p:nvSpPr>
          <p:cNvPr id="5" name="Content Placeholder 1">
            <a:extLst>
              <a:ext uri="{FF2B5EF4-FFF2-40B4-BE49-F238E27FC236}">
                <a16:creationId xmlns="" xmlns:a16="http://schemas.microsoft.com/office/drawing/2014/main" id="{A23BEC82-2171-4A0A-B91D-5B0CCE55233E}"/>
              </a:ext>
            </a:extLst>
          </p:cNvPr>
          <p:cNvSpPr txBox="1">
            <a:spLocks/>
          </p:cNvSpPr>
          <p:nvPr/>
        </p:nvSpPr>
        <p:spPr>
          <a:xfrm>
            <a:off x="1076628" y="2229103"/>
            <a:ext cx="10038744" cy="1105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1">
                    <a:lumMod val="75000"/>
                    <a:lumOff val="25000"/>
                  </a:schemeClr>
                </a:solidFill>
              </a:rPr>
              <a:t>Federally, Cannabis is a Schedule I Drug</a:t>
            </a:r>
          </a:p>
          <a:p>
            <a:pPr marL="0" indent="0" algn="ctr">
              <a:buFont typeface="Arial" panose="020B0604020202020204" pitchFamily="34" charset="0"/>
              <a:buNone/>
            </a:pPr>
            <a:r>
              <a:rPr lang="en-US" sz="1800" b="1" dirty="0">
                <a:solidFill>
                  <a:schemeClr val="bg2">
                    <a:lumMod val="50000"/>
                  </a:schemeClr>
                </a:solidFill>
              </a:rPr>
              <a:t>This limits the ability of researchers to control the product, as they might when investigating dose for a pharmaceutical</a:t>
            </a:r>
          </a:p>
          <a:p>
            <a:pPr lvl="1" algn="ctr"/>
            <a:endParaRPr lang="en-US" sz="3600" dirty="0"/>
          </a:p>
          <a:p>
            <a:pPr marL="0" indent="0">
              <a:buFont typeface="Arial" panose="020B0604020202020204" pitchFamily="34" charset="0"/>
              <a:buNone/>
            </a:pPr>
            <a:endParaRPr lang="en-US" dirty="0"/>
          </a:p>
        </p:txBody>
      </p:sp>
      <p:sp>
        <p:nvSpPr>
          <p:cNvPr id="6" name="Content Placeholder 1">
            <a:extLst>
              <a:ext uri="{FF2B5EF4-FFF2-40B4-BE49-F238E27FC236}">
                <a16:creationId xmlns="" xmlns:a16="http://schemas.microsoft.com/office/drawing/2014/main" id="{A74E4840-8B42-447D-A240-9DBA969D81BE}"/>
              </a:ext>
            </a:extLst>
          </p:cNvPr>
          <p:cNvSpPr txBox="1">
            <a:spLocks/>
          </p:cNvSpPr>
          <p:nvPr/>
        </p:nvSpPr>
        <p:spPr>
          <a:xfrm>
            <a:off x="460720" y="3691844"/>
            <a:ext cx="11154253" cy="1202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1">
                    <a:lumMod val="75000"/>
                    <a:lumOff val="25000"/>
                  </a:schemeClr>
                </a:solidFill>
              </a:rPr>
              <a:t>Randomized Controlled Trials are Unethical</a:t>
            </a:r>
          </a:p>
          <a:p>
            <a:pPr marL="0" indent="0" algn="ctr">
              <a:buFont typeface="Arial" panose="020B0604020202020204" pitchFamily="34" charset="0"/>
              <a:buNone/>
            </a:pPr>
            <a:r>
              <a:rPr lang="en-US" sz="2000" b="1" dirty="0">
                <a:solidFill>
                  <a:schemeClr val="bg2">
                    <a:lumMod val="50000"/>
                  </a:schemeClr>
                </a:solidFill>
              </a:rPr>
              <a:t>Researchers can’t randomize people to a condition that may cause harm, like taking high-potency cannabis </a:t>
            </a:r>
          </a:p>
          <a:p>
            <a:pPr lvl="1" algn="ctr"/>
            <a:endParaRPr lang="en-US" sz="3600" dirty="0"/>
          </a:p>
          <a:p>
            <a:pPr marL="0" indent="0">
              <a:buFont typeface="Arial" panose="020B0604020202020204" pitchFamily="34" charset="0"/>
              <a:buNone/>
            </a:pPr>
            <a:endParaRPr lang="en-US" dirty="0"/>
          </a:p>
        </p:txBody>
      </p:sp>
      <p:sp>
        <p:nvSpPr>
          <p:cNvPr id="7" name="Content Placeholder 1">
            <a:extLst>
              <a:ext uri="{FF2B5EF4-FFF2-40B4-BE49-F238E27FC236}">
                <a16:creationId xmlns="" xmlns:a16="http://schemas.microsoft.com/office/drawing/2014/main" id="{01DF47B3-15FE-4ACD-A995-E67F3BD30A46}"/>
              </a:ext>
            </a:extLst>
          </p:cNvPr>
          <p:cNvSpPr txBox="1">
            <a:spLocks/>
          </p:cNvSpPr>
          <p:nvPr/>
        </p:nvSpPr>
        <p:spPr>
          <a:xfrm>
            <a:off x="460720" y="5251703"/>
            <a:ext cx="11275873" cy="11483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1">
                    <a:lumMod val="75000"/>
                    <a:lumOff val="25000"/>
                  </a:schemeClr>
                </a:solidFill>
              </a:rPr>
              <a:t>Cannabis Products Used in the Real World are Difficult to Measure</a:t>
            </a:r>
          </a:p>
          <a:p>
            <a:pPr marL="0" indent="0" algn="ctr">
              <a:buFont typeface="Arial" panose="020B0604020202020204" pitchFamily="34" charset="0"/>
              <a:buNone/>
            </a:pPr>
            <a:r>
              <a:rPr lang="en-US" sz="2000" b="1" dirty="0">
                <a:solidFill>
                  <a:schemeClr val="bg2">
                    <a:lumMod val="50000"/>
                  </a:schemeClr>
                </a:solidFill>
              </a:rPr>
              <a:t>Variations exist in product type, routes of use, frequency of use, and even individual patterns of use (e.g. depth of inhalations)</a:t>
            </a:r>
          </a:p>
          <a:p>
            <a:pPr lvl="1" algn="ctr"/>
            <a:endParaRPr lang="en-US" sz="36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4572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Research Context</a:t>
            </a:r>
          </a:p>
        </p:txBody>
      </p:sp>
      <p:sp>
        <p:nvSpPr>
          <p:cNvPr id="2" name="Content Placeholder 1"/>
          <p:cNvSpPr>
            <a:spLocks noGrp="1"/>
          </p:cNvSpPr>
          <p:nvPr>
            <p:ph idx="1"/>
          </p:nvPr>
        </p:nvSpPr>
        <p:spPr>
          <a:xfrm>
            <a:off x="460720" y="988678"/>
            <a:ext cx="11154253" cy="647944"/>
          </a:xfrm>
        </p:spPr>
        <p:txBody>
          <a:bodyPr>
            <a:normAutofit/>
          </a:bodyPr>
          <a:lstStyle/>
          <a:p>
            <a:pPr marL="0" indent="0" algn="ctr">
              <a:buNone/>
            </a:pPr>
            <a:r>
              <a:rPr lang="en-US" sz="3600" b="1" dirty="0">
                <a:solidFill>
                  <a:srgbClr val="6B4587"/>
                </a:solidFill>
              </a:rPr>
              <a:t>Many strong research designs inform policy:</a:t>
            </a:r>
          </a:p>
          <a:p>
            <a:pPr lvl="1" algn="ctr"/>
            <a:endParaRPr lang="en-US" sz="3600" dirty="0"/>
          </a:p>
          <a:p>
            <a:pPr marL="0" indent="0">
              <a:buNone/>
            </a:pPr>
            <a:endParaRPr lang="en-US" dirty="0"/>
          </a:p>
        </p:txBody>
      </p:sp>
      <p:sp>
        <p:nvSpPr>
          <p:cNvPr id="5" name="Content Placeholder 1">
            <a:extLst>
              <a:ext uri="{FF2B5EF4-FFF2-40B4-BE49-F238E27FC236}">
                <a16:creationId xmlns="" xmlns:a16="http://schemas.microsoft.com/office/drawing/2014/main" id="{A23BEC82-2171-4A0A-B91D-5B0CCE55233E}"/>
              </a:ext>
            </a:extLst>
          </p:cNvPr>
          <p:cNvSpPr txBox="1">
            <a:spLocks/>
          </p:cNvSpPr>
          <p:nvPr/>
        </p:nvSpPr>
        <p:spPr>
          <a:xfrm>
            <a:off x="60030" y="2060105"/>
            <a:ext cx="12071939" cy="7607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tx1">
                    <a:lumMod val="75000"/>
                    <a:lumOff val="25000"/>
                  </a:schemeClr>
                </a:solidFill>
              </a:rPr>
              <a:t>Observational Studies of People with Different Behaviors or Conditions</a:t>
            </a:r>
          </a:p>
          <a:p>
            <a:pPr marL="0" indent="0" algn="ctr">
              <a:buFont typeface="Arial" panose="020B0604020202020204" pitchFamily="34" charset="0"/>
              <a:buNone/>
            </a:pPr>
            <a:r>
              <a:rPr lang="en-US" sz="1800" b="1" dirty="0">
                <a:solidFill>
                  <a:schemeClr val="bg2">
                    <a:lumMod val="50000"/>
                  </a:schemeClr>
                </a:solidFill>
              </a:rPr>
              <a:t>People with a particular health outcome or pattern of cannabis use are chosen and retrospectively or prospectively observed</a:t>
            </a:r>
          </a:p>
          <a:p>
            <a:pPr lvl="1" algn="ctr"/>
            <a:endParaRPr lang="en-US" sz="3600" dirty="0"/>
          </a:p>
          <a:p>
            <a:pPr marL="0" indent="0">
              <a:buFont typeface="Arial" panose="020B0604020202020204" pitchFamily="34" charset="0"/>
              <a:buNone/>
            </a:pPr>
            <a:endParaRPr lang="en-US" dirty="0"/>
          </a:p>
        </p:txBody>
      </p:sp>
      <p:sp>
        <p:nvSpPr>
          <p:cNvPr id="6" name="Content Placeholder 1">
            <a:extLst>
              <a:ext uri="{FF2B5EF4-FFF2-40B4-BE49-F238E27FC236}">
                <a16:creationId xmlns="" xmlns:a16="http://schemas.microsoft.com/office/drawing/2014/main" id="{A74E4840-8B42-447D-A240-9DBA969D81BE}"/>
              </a:ext>
            </a:extLst>
          </p:cNvPr>
          <p:cNvSpPr txBox="1">
            <a:spLocks/>
          </p:cNvSpPr>
          <p:nvPr/>
        </p:nvSpPr>
        <p:spPr>
          <a:xfrm>
            <a:off x="460720" y="3482134"/>
            <a:ext cx="11154253" cy="1106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1">
                    <a:lumMod val="75000"/>
                    <a:lumOff val="25000"/>
                  </a:schemeClr>
                </a:solidFill>
              </a:rPr>
              <a:t>Surveys and Secondary Analysis</a:t>
            </a:r>
          </a:p>
          <a:p>
            <a:pPr marL="0" indent="0" algn="ctr">
              <a:buFont typeface="Arial" panose="020B0604020202020204" pitchFamily="34" charset="0"/>
              <a:buNone/>
            </a:pPr>
            <a:r>
              <a:rPr lang="en-US" sz="1800" b="1" dirty="0">
                <a:solidFill>
                  <a:schemeClr val="bg2">
                    <a:lumMod val="50000"/>
                  </a:schemeClr>
                </a:solidFill>
              </a:rPr>
              <a:t>People report cannabis use patterns, health behaviors, and health outcomes. Statistical methods can model these data.</a:t>
            </a:r>
          </a:p>
          <a:p>
            <a:pPr lvl="1" algn="ctr"/>
            <a:endParaRPr lang="en-US" sz="3600" dirty="0"/>
          </a:p>
          <a:p>
            <a:pPr marL="0" indent="0">
              <a:buFont typeface="Arial" panose="020B0604020202020204" pitchFamily="34" charset="0"/>
              <a:buNone/>
            </a:pPr>
            <a:endParaRPr lang="en-US" dirty="0"/>
          </a:p>
        </p:txBody>
      </p:sp>
      <p:sp>
        <p:nvSpPr>
          <p:cNvPr id="7" name="Content Placeholder 1">
            <a:extLst>
              <a:ext uri="{FF2B5EF4-FFF2-40B4-BE49-F238E27FC236}">
                <a16:creationId xmlns="" xmlns:a16="http://schemas.microsoft.com/office/drawing/2014/main" id="{01DF47B3-15FE-4ACD-A995-E67F3BD30A46}"/>
              </a:ext>
            </a:extLst>
          </p:cNvPr>
          <p:cNvSpPr txBox="1">
            <a:spLocks/>
          </p:cNvSpPr>
          <p:nvPr/>
        </p:nvSpPr>
        <p:spPr>
          <a:xfrm>
            <a:off x="460720" y="4888934"/>
            <a:ext cx="11154253" cy="9347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1">
                    <a:lumMod val="75000"/>
                    <a:lumOff val="25000"/>
                  </a:schemeClr>
                </a:solidFill>
              </a:rPr>
              <a:t>Animal Studies</a:t>
            </a:r>
          </a:p>
          <a:p>
            <a:pPr marL="0" indent="0" algn="ctr">
              <a:buFont typeface="Arial" panose="020B0604020202020204" pitchFamily="34" charset="0"/>
              <a:buNone/>
            </a:pPr>
            <a:r>
              <a:rPr lang="en-US" sz="1800" b="1" dirty="0">
                <a:solidFill>
                  <a:schemeClr val="bg2">
                    <a:lumMod val="50000"/>
                  </a:schemeClr>
                </a:solidFill>
              </a:rPr>
              <a:t>Randomization to high potency cannabis CAN occur in animals</a:t>
            </a:r>
          </a:p>
          <a:p>
            <a:pPr lvl="1" algn="ctr"/>
            <a:endParaRPr lang="en-US" sz="3600" dirty="0"/>
          </a:p>
          <a:p>
            <a:pPr marL="0" indent="0">
              <a:buFont typeface="Arial" panose="020B0604020202020204" pitchFamily="34" charset="0"/>
              <a:buNone/>
            </a:pPr>
            <a:endParaRPr lang="en-US" dirty="0"/>
          </a:p>
        </p:txBody>
      </p:sp>
      <p:sp>
        <p:nvSpPr>
          <p:cNvPr id="8" name="Content Placeholder 1">
            <a:extLst>
              <a:ext uri="{FF2B5EF4-FFF2-40B4-BE49-F238E27FC236}">
                <a16:creationId xmlns="" xmlns:a16="http://schemas.microsoft.com/office/drawing/2014/main" id="{231DFC9A-2896-4900-A4D1-DA33B0EB4CE2}"/>
              </a:ext>
              <a:ext uri="{C183D7F6-B498-43B3-948B-1728B52AA6E4}">
                <adec:decorative xmlns="" xmlns:adec="http://schemas.microsoft.com/office/drawing/2017/decorative" val="0"/>
              </a:ext>
            </a:extLst>
          </p:cNvPr>
          <p:cNvSpPr txBox="1">
            <a:spLocks/>
          </p:cNvSpPr>
          <p:nvPr/>
        </p:nvSpPr>
        <p:spPr>
          <a:xfrm>
            <a:off x="0" y="6008146"/>
            <a:ext cx="12192000" cy="860612"/>
          </a:xfrm>
          <a:prstGeom prst="rect">
            <a:avLst/>
          </a:prstGeom>
          <a:solidFill>
            <a:srgbClr val="8C6698"/>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b="1" dirty="0">
                <a:solidFill>
                  <a:schemeClr val="bg1"/>
                </a:solidFill>
              </a:rPr>
              <a:t>These are the same designs and approaches that guide policy decisions </a:t>
            </a:r>
          </a:p>
          <a:p>
            <a:pPr marL="0" indent="0" algn="ctr">
              <a:spcBef>
                <a:spcPts val="0"/>
              </a:spcBef>
              <a:buFont typeface="Arial" panose="020B0604020202020204" pitchFamily="34" charset="0"/>
              <a:buNone/>
            </a:pPr>
            <a:r>
              <a:rPr lang="en-US" sz="2400" b="1" dirty="0">
                <a:solidFill>
                  <a:schemeClr val="bg1"/>
                </a:solidFill>
              </a:rPr>
              <a:t>for ALL substances used non-medically</a:t>
            </a:r>
            <a:endParaRPr lang="en-US" sz="2000" dirty="0">
              <a:solidFill>
                <a:schemeClr val="bg1"/>
              </a:solidFill>
            </a:endParaRPr>
          </a:p>
        </p:txBody>
      </p:sp>
    </p:spTree>
    <p:extLst>
      <p:ext uri="{BB962C8B-B14F-4D97-AF65-F5344CB8AC3E}">
        <p14:creationId xmlns:p14="http://schemas.microsoft.com/office/powerpoint/2010/main" val="84743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Research Context</a:t>
            </a:r>
          </a:p>
        </p:txBody>
      </p:sp>
      <p:sp>
        <p:nvSpPr>
          <p:cNvPr id="2" name="Content Placeholder 1"/>
          <p:cNvSpPr>
            <a:spLocks noGrp="1"/>
          </p:cNvSpPr>
          <p:nvPr>
            <p:ph idx="1"/>
          </p:nvPr>
        </p:nvSpPr>
        <p:spPr>
          <a:xfrm>
            <a:off x="461775" y="1108036"/>
            <a:ext cx="11154253" cy="4750209"/>
          </a:xfrm>
        </p:spPr>
        <p:txBody>
          <a:bodyPr>
            <a:normAutofit/>
          </a:bodyPr>
          <a:lstStyle/>
          <a:p>
            <a:pPr marL="0" indent="0" algn="ctr">
              <a:buNone/>
            </a:pPr>
            <a:r>
              <a:rPr lang="en-US" sz="3600" b="1" dirty="0">
                <a:solidFill>
                  <a:srgbClr val="6B4587"/>
                </a:solidFill>
              </a:rPr>
              <a:t>Industry representatives use these challenges to:</a:t>
            </a:r>
          </a:p>
          <a:p>
            <a:pPr lvl="1" algn="ctr"/>
            <a:endParaRPr lang="en-US" sz="3600" dirty="0"/>
          </a:p>
          <a:p>
            <a:pPr marL="1376363" lvl="1" indent="-457200">
              <a:lnSpc>
                <a:spcPct val="100000"/>
              </a:lnSpc>
              <a:spcAft>
                <a:spcPts val="1200"/>
              </a:spcAft>
            </a:pPr>
            <a:r>
              <a:rPr lang="en-US" sz="2800" dirty="0">
                <a:solidFill>
                  <a:schemeClr val="tx1">
                    <a:lumMod val="85000"/>
                    <a:lumOff val="15000"/>
                  </a:schemeClr>
                </a:solidFill>
              </a:rPr>
              <a:t>Minimize research findings</a:t>
            </a:r>
          </a:p>
          <a:p>
            <a:pPr marL="1376363" lvl="1" indent="-457200">
              <a:lnSpc>
                <a:spcPct val="100000"/>
              </a:lnSpc>
              <a:spcAft>
                <a:spcPts val="1200"/>
              </a:spcAft>
            </a:pPr>
            <a:r>
              <a:rPr lang="en-US" sz="2800" dirty="0">
                <a:solidFill>
                  <a:schemeClr val="tx1">
                    <a:lumMod val="85000"/>
                    <a:lumOff val="15000"/>
                  </a:schemeClr>
                </a:solidFill>
              </a:rPr>
              <a:t>Criticizing research designs</a:t>
            </a:r>
          </a:p>
          <a:p>
            <a:pPr marL="1376363" lvl="1" indent="-457200">
              <a:lnSpc>
                <a:spcPct val="100000"/>
              </a:lnSpc>
              <a:spcAft>
                <a:spcPts val="1200"/>
              </a:spcAft>
            </a:pPr>
            <a:r>
              <a:rPr lang="en-US" sz="2800" dirty="0">
                <a:solidFill>
                  <a:schemeClr val="tx1">
                    <a:lumMod val="85000"/>
                    <a:lumOff val="15000"/>
                  </a:schemeClr>
                </a:solidFill>
              </a:rPr>
              <a:t>Misinterpret data</a:t>
            </a:r>
          </a:p>
          <a:p>
            <a:pPr marL="1376363" lvl="1" indent="-457200">
              <a:lnSpc>
                <a:spcPct val="100000"/>
              </a:lnSpc>
              <a:spcAft>
                <a:spcPts val="1200"/>
              </a:spcAft>
            </a:pPr>
            <a:r>
              <a:rPr lang="en-US" sz="2800" dirty="0">
                <a:solidFill>
                  <a:schemeClr val="tx1">
                    <a:lumMod val="85000"/>
                    <a:lumOff val="15000"/>
                  </a:schemeClr>
                </a:solidFill>
              </a:rPr>
              <a:t>Confuse medical use with non-medical use</a:t>
            </a:r>
          </a:p>
          <a:p>
            <a:pPr marL="1376363" lvl="1" indent="-457200">
              <a:lnSpc>
                <a:spcPct val="100000"/>
              </a:lnSpc>
              <a:spcAft>
                <a:spcPts val="1200"/>
              </a:spcAft>
            </a:pPr>
            <a:r>
              <a:rPr lang="en-US" sz="2800" dirty="0">
                <a:solidFill>
                  <a:schemeClr val="tx1">
                    <a:lumMod val="85000"/>
                    <a:lumOff val="15000"/>
                  </a:schemeClr>
                </a:solidFill>
              </a:rPr>
              <a:t>Make potency sound more complicated than it is</a:t>
            </a:r>
          </a:p>
          <a:p>
            <a:pPr marL="0" indent="0">
              <a:buNone/>
            </a:pPr>
            <a:endParaRPr lang="en-US" dirty="0"/>
          </a:p>
        </p:txBody>
      </p:sp>
      <p:sp>
        <p:nvSpPr>
          <p:cNvPr id="4" name="TextBox 3"/>
          <p:cNvSpPr txBox="1"/>
          <p:nvPr/>
        </p:nvSpPr>
        <p:spPr>
          <a:xfrm>
            <a:off x="0" y="6614771"/>
            <a:ext cx="12192000" cy="246221"/>
          </a:xfrm>
          <a:prstGeom prst="rect">
            <a:avLst/>
          </a:prstGeom>
          <a:solidFill>
            <a:schemeClr val="bg1">
              <a:lumMod val="95000"/>
            </a:schemeClr>
          </a:solidFill>
        </p:spPr>
        <p:txBody>
          <a:bodyPr wrap="square" rtlCol="0">
            <a:spAutoFit/>
          </a:bodyPr>
          <a:lstStyle/>
          <a:p>
            <a:r>
              <a:rPr lang="en-CA" sz="1000" i="1" dirty="0">
                <a:latin typeface="Segoe UI" panose="020B0502040204020203" pitchFamily="34" charset="0"/>
                <a:ea typeface="Segoe UI Historic" panose="020B0502040204020203" pitchFamily="34" charset="0"/>
                <a:cs typeface="Segoe UI" panose="020B0502040204020203" pitchFamily="34" charset="0"/>
              </a:rPr>
              <a:t>WA State House Commerce and Gaming Commission work session. Sep 15, 2020. </a:t>
            </a:r>
            <a:r>
              <a:rPr lang="en-US" sz="1000" dirty="0">
                <a:latin typeface="Segoe UI" panose="020B0502040204020203" pitchFamily="34" charset="0"/>
                <a:ea typeface="Segoe UI Historic" panose="020B0502040204020203" pitchFamily="34" charset="0"/>
                <a:cs typeface="Segoe UI" panose="020B0502040204020203" pitchFamily="34" charset="0"/>
                <a:hlinkClick r:id="rId3"/>
              </a:rPr>
              <a:t>https://www.tvw.org/watch/?eventID=2020091004</a:t>
            </a:r>
            <a:r>
              <a:rPr lang="en-US" sz="1000" dirty="0">
                <a:latin typeface="Segoe UI" panose="020B0502040204020203" pitchFamily="34" charset="0"/>
                <a:ea typeface="Segoe UI Historic"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86486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Research Context</a:t>
            </a:r>
          </a:p>
        </p:txBody>
      </p:sp>
      <p:sp>
        <p:nvSpPr>
          <p:cNvPr id="5" name="Content Placeholder 1">
            <a:extLst>
              <a:ext uri="{FF2B5EF4-FFF2-40B4-BE49-F238E27FC236}">
                <a16:creationId xmlns="" xmlns:a16="http://schemas.microsoft.com/office/drawing/2014/main" id="{491866C5-9315-461F-A3F7-F1605AF2C70E}"/>
              </a:ext>
            </a:extLst>
          </p:cNvPr>
          <p:cNvSpPr>
            <a:spLocks noGrp="1"/>
          </p:cNvSpPr>
          <p:nvPr>
            <p:ph idx="1"/>
          </p:nvPr>
        </p:nvSpPr>
        <p:spPr>
          <a:xfrm>
            <a:off x="556971" y="991756"/>
            <a:ext cx="6337121" cy="721097"/>
          </a:xfrm>
        </p:spPr>
        <p:txBody>
          <a:bodyPr>
            <a:normAutofit/>
          </a:bodyPr>
          <a:lstStyle/>
          <a:p>
            <a:pPr marL="0" indent="0" algn="ctr">
              <a:buNone/>
            </a:pPr>
            <a:r>
              <a:rPr lang="en-US" sz="3600" b="1" dirty="0">
                <a:solidFill>
                  <a:srgbClr val="6B4587"/>
                </a:solidFill>
              </a:rPr>
              <a:t>Defining “high-potency”</a:t>
            </a:r>
          </a:p>
          <a:p>
            <a:pPr lvl="1" algn="ctr"/>
            <a:endParaRPr lang="en-US" sz="3600" dirty="0"/>
          </a:p>
          <a:p>
            <a:pPr marL="0" indent="0">
              <a:buNone/>
            </a:pPr>
            <a:endParaRPr lang="en-US" dirty="0"/>
          </a:p>
        </p:txBody>
      </p:sp>
      <p:sp>
        <p:nvSpPr>
          <p:cNvPr id="9" name="TextBox 8">
            <a:extLst>
              <a:ext uri="{FF2B5EF4-FFF2-40B4-BE49-F238E27FC236}">
                <a16:creationId xmlns="" xmlns:a16="http://schemas.microsoft.com/office/drawing/2014/main" id="{446419AA-D3D6-4CC7-8E28-79FF16A01772}"/>
              </a:ext>
            </a:extLst>
          </p:cNvPr>
          <p:cNvSpPr txBox="1"/>
          <p:nvPr/>
        </p:nvSpPr>
        <p:spPr>
          <a:xfrm>
            <a:off x="367934" y="1984078"/>
            <a:ext cx="6715196" cy="4462760"/>
          </a:xfrm>
          <a:prstGeom prst="rect">
            <a:avLst/>
          </a:prstGeom>
          <a:noFill/>
        </p:spPr>
        <p:txBody>
          <a:bodyPr wrap="square" rtlCol="0">
            <a:spAutoFit/>
          </a:bodyPr>
          <a:lstStyle/>
          <a:p>
            <a:r>
              <a:rPr lang="en-US" sz="2800" b="1" dirty="0">
                <a:solidFill>
                  <a:schemeClr val="tx1">
                    <a:lumMod val="85000"/>
                    <a:lumOff val="15000"/>
                  </a:schemeClr>
                </a:solidFill>
                <a:latin typeface="Segoe UI" panose="020B0502040204020203" pitchFamily="34" charset="0"/>
                <a:cs typeface="Segoe UI" panose="020B0502040204020203" pitchFamily="34" charset="0"/>
              </a:rPr>
              <a:t>Not all studies use the same definition. </a:t>
            </a:r>
          </a:p>
          <a:p>
            <a:endParaRPr lang="en-US" sz="2800" dirty="0">
              <a:solidFill>
                <a:schemeClr val="bg2">
                  <a:lumMod val="50000"/>
                </a:schemeClr>
              </a:solidFill>
              <a:latin typeface="Segoe UI" panose="020B0502040204020203" pitchFamily="34" charset="0"/>
              <a:cs typeface="Segoe UI" panose="020B0502040204020203" pitchFamily="34" charset="0"/>
            </a:endParaRPr>
          </a:p>
          <a:p>
            <a:r>
              <a:rPr lang="en-US" sz="2400" dirty="0">
                <a:solidFill>
                  <a:schemeClr val="tx1">
                    <a:lumMod val="85000"/>
                    <a:lumOff val="15000"/>
                  </a:schemeClr>
                </a:solidFill>
                <a:latin typeface="Segoe UI" panose="020B0502040204020203" pitchFamily="34" charset="0"/>
                <a:cs typeface="Segoe UI" panose="020B0502040204020203" pitchFamily="34" charset="0"/>
              </a:rPr>
              <a:t>This report included studies that:</a:t>
            </a:r>
          </a:p>
          <a:p>
            <a:endParaRPr lang="en-US" sz="2000" dirty="0">
              <a:solidFill>
                <a:schemeClr val="bg2">
                  <a:lumMod val="50000"/>
                </a:schemeClr>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400" dirty="0">
                <a:solidFill>
                  <a:schemeClr val="tx1">
                    <a:lumMod val="65000"/>
                    <a:lumOff val="35000"/>
                  </a:schemeClr>
                </a:solidFill>
                <a:latin typeface="Segoe UI" panose="020B0502040204020203" pitchFamily="34" charset="0"/>
                <a:cs typeface="Segoe UI" panose="020B0502040204020203" pitchFamily="34" charset="0"/>
              </a:rPr>
              <a:t>Examined a dose-response relationship between THC content and health outcomes</a:t>
            </a:r>
          </a:p>
          <a:p>
            <a:pPr marL="285750" indent="-285750">
              <a:buFont typeface="Arial" panose="020B0604020202020204" pitchFamily="34" charset="0"/>
              <a:buChar char="•"/>
            </a:pPr>
            <a:endParaRPr lang="en-US" sz="2000" dirty="0">
              <a:solidFill>
                <a:schemeClr val="bg2">
                  <a:lumMod val="50000"/>
                </a:schemeClr>
              </a:solidFill>
              <a:latin typeface="Segoe UI" panose="020B0502040204020203" pitchFamily="34" charset="0"/>
              <a:cs typeface="Segoe UI" panose="020B0502040204020203" pitchFamily="34" charset="0"/>
            </a:endParaRPr>
          </a:p>
          <a:p>
            <a:pPr algn="ctr"/>
            <a:r>
              <a:rPr lang="en-US" sz="2000" dirty="0">
                <a:solidFill>
                  <a:schemeClr val="bg2">
                    <a:lumMod val="50000"/>
                  </a:schemeClr>
                </a:solidFill>
                <a:latin typeface="Segoe UI" panose="020B0502040204020203" pitchFamily="34" charset="0"/>
                <a:cs typeface="Segoe UI" panose="020B0502040204020203" pitchFamily="34" charset="0"/>
              </a:rPr>
              <a:t>or</a:t>
            </a:r>
          </a:p>
          <a:p>
            <a:endParaRPr lang="en-US" sz="2000" dirty="0">
              <a:solidFill>
                <a:schemeClr val="bg2">
                  <a:lumMod val="50000"/>
                </a:schemeClr>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400" dirty="0">
                <a:solidFill>
                  <a:schemeClr val="tx1">
                    <a:lumMod val="65000"/>
                    <a:lumOff val="35000"/>
                  </a:schemeClr>
                </a:solidFill>
                <a:latin typeface="Segoe UI" panose="020B0502040204020203" pitchFamily="34" charset="0"/>
                <a:cs typeface="Segoe UI" panose="020B0502040204020203" pitchFamily="34" charset="0"/>
              </a:rPr>
              <a:t>Recorded adverse events associated with consuming highly concentrated manufactured products</a:t>
            </a:r>
            <a:endParaRPr lang="en-US" dirty="0">
              <a:latin typeface="Segoe UI" panose="020B0502040204020203" pitchFamily="34" charset="0"/>
              <a:cs typeface="Segoe UI" panose="020B0502040204020203" pitchFamily="34" charset="0"/>
            </a:endParaRPr>
          </a:p>
        </p:txBody>
      </p:sp>
      <p:pic>
        <p:nvPicPr>
          <p:cNvPr id="7" name="Picture 6" descr="Cannabis research laboratory with vials and beakers">
            <a:extLst>
              <a:ext uri="{FF2B5EF4-FFF2-40B4-BE49-F238E27FC236}">
                <a16:creationId xmlns="" xmlns:a16="http://schemas.microsoft.com/office/drawing/2014/main" id="{CF0E4999-71AC-4C15-B255-DEFEEFA44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527" y="0"/>
            <a:ext cx="4563473" cy="6858000"/>
          </a:xfrm>
          <a:prstGeom prst="rect">
            <a:avLst/>
          </a:prstGeom>
        </p:spPr>
      </p:pic>
    </p:spTree>
    <p:extLst>
      <p:ext uri="{BB962C8B-B14F-4D97-AF65-F5344CB8AC3E}">
        <p14:creationId xmlns:p14="http://schemas.microsoft.com/office/powerpoint/2010/main" val="2461423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7288923" y="2085591"/>
            <a:ext cx="4326926" cy="1976813"/>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US" sz="4400" dirty="0">
                <a:solidFill>
                  <a:srgbClr val="6F9171"/>
                </a:solidFill>
              </a:rPr>
              <a:t>Health Risks and Consequences</a:t>
            </a:r>
          </a:p>
        </p:txBody>
      </p:sp>
      <p:pic>
        <p:nvPicPr>
          <p:cNvPr id="4" name="Picture 3" descr="Paper brain torn apart and taped back toget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712772" cy="6858000"/>
          </a:xfrm>
          <a:prstGeom prst="rect">
            <a:avLst/>
          </a:prstGeom>
        </p:spPr>
      </p:pic>
      <p:sp>
        <p:nvSpPr>
          <p:cNvPr id="2" name="Rectangle 1"/>
          <p:cNvSpPr/>
          <p:nvPr/>
        </p:nvSpPr>
        <p:spPr>
          <a:xfrm>
            <a:off x="6712772" y="5545319"/>
            <a:ext cx="5479228" cy="923330"/>
          </a:xfrm>
          <a:prstGeom prst="rect">
            <a:avLst/>
          </a:prstGeom>
          <a:solidFill>
            <a:srgbClr val="F2EFF5"/>
          </a:solidFill>
        </p:spPr>
        <p:txBody>
          <a:bodyPr wrap="square">
            <a:spAutoFit/>
          </a:bodyPr>
          <a:lstStyle/>
          <a:p>
            <a:pPr marL="60325" lvl="3"/>
            <a:r>
              <a:rPr lang="en-US" altLang="en-US" b="1" dirty="0">
                <a:solidFill>
                  <a:schemeClr val="tx1">
                    <a:lumMod val="75000"/>
                    <a:lumOff val="25000"/>
                  </a:schemeClr>
                </a:solidFill>
                <a:latin typeface="Segoe UI" panose="020B0502040204020203" pitchFamily="34" charset="0"/>
                <a:cs typeface="Segoe UI" panose="020B0502040204020203" pitchFamily="34" charset="0"/>
              </a:rPr>
              <a:t>Spoiler: </a:t>
            </a:r>
          </a:p>
          <a:p>
            <a:pPr marL="60325" lvl="3">
              <a:spcAft>
                <a:spcPts val="1000"/>
              </a:spcAft>
            </a:pPr>
            <a:r>
              <a:rPr lang="en-US" altLang="en-US" b="1" dirty="0">
                <a:solidFill>
                  <a:schemeClr val="tx1">
                    <a:lumMod val="75000"/>
                    <a:lumOff val="25000"/>
                  </a:schemeClr>
                </a:solidFill>
                <a:latin typeface="Segoe UI" panose="020B0502040204020203" pitchFamily="34" charset="0"/>
                <a:cs typeface="Segoe UI" panose="020B0502040204020203" pitchFamily="34" charset="0"/>
              </a:rPr>
              <a:t>High potency cannabis is more detrimental to health than lower potency cannabis</a:t>
            </a:r>
          </a:p>
        </p:txBody>
      </p:sp>
    </p:spTree>
    <p:extLst>
      <p:ext uri="{BB962C8B-B14F-4D97-AF65-F5344CB8AC3E}">
        <p14:creationId xmlns:p14="http://schemas.microsoft.com/office/powerpoint/2010/main" val="3645900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5" name="Content Placeholder 1"/>
          <p:cNvSpPr>
            <a:spLocks noGrp="1"/>
          </p:cNvSpPr>
          <p:nvPr>
            <p:ph idx="1"/>
          </p:nvPr>
        </p:nvSpPr>
        <p:spPr>
          <a:xfrm>
            <a:off x="193505" y="1012381"/>
            <a:ext cx="11236493" cy="523875"/>
          </a:xfrm>
        </p:spPr>
        <p:txBody>
          <a:bodyPr>
            <a:normAutofit lnSpcReduction="10000"/>
          </a:bodyPr>
          <a:lstStyle/>
          <a:p>
            <a:pPr marL="0" indent="0" algn="ctr">
              <a:buNone/>
            </a:pPr>
            <a:r>
              <a:rPr lang="en-US" sz="3200" b="1" dirty="0">
                <a:solidFill>
                  <a:srgbClr val="6B4587"/>
                </a:solidFill>
              </a:rPr>
              <a:t>Cannabis Concentration and Poison Center Calls </a:t>
            </a:r>
          </a:p>
        </p:txBody>
      </p:sp>
      <p:pic>
        <p:nvPicPr>
          <p:cNvPr id="3" name="Picture 2" descr="Rotary telephone">
            <a:extLst>
              <a:ext uri="{FF2B5EF4-FFF2-40B4-BE49-F238E27FC236}">
                <a16:creationId xmlns="" xmlns:a16="http://schemas.microsoft.com/office/drawing/2014/main" id="{1CA50D2B-0744-4513-B73B-9752058378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038"/>
          <a:stretch/>
        </p:blipFill>
        <p:spPr>
          <a:xfrm>
            <a:off x="1654275" y="1369556"/>
            <a:ext cx="8314955" cy="4955943"/>
          </a:xfrm>
          <a:prstGeom prst="rect">
            <a:avLst/>
          </a:prstGeom>
        </p:spPr>
      </p:pic>
      <p:sp>
        <p:nvSpPr>
          <p:cNvPr id="8" name="TextBox 7">
            <a:extLst>
              <a:ext uri="{FF2B5EF4-FFF2-40B4-BE49-F238E27FC236}">
                <a16:creationId xmlns="" xmlns:a16="http://schemas.microsoft.com/office/drawing/2014/main" id="{3B3B1CC7-556B-4596-93CB-70FB74ADB685}"/>
              </a:ext>
            </a:extLst>
          </p:cNvPr>
          <p:cNvSpPr txBox="1"/>
          <p:nvPr/>
        </p:nvSpPr>
        <p:spPr>
          <a:xfrm>
            <a:off x="0" y="6334780"/>
            <a:ext cx="12192000" cy="523220"/>
          </a:xfrm>
          <a:prstGeom prst="rect">
            <a:avLst/>
          </a:prstGeom>
          <a:solidFill>
            <a:schemeClr val="bg1">
              <a:lumMod val="95000"/>
            </a:schemeClr>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Julia Dilley, PhD</a:t>
            </a:r>
          </a:p>
          <a:p>
            <a:pPr algn="ctr"/>
            <a:r>
              <a:rPr lang="en-US" sz="1400" dirty="0">
                <a:latin typeface="Segoe UI" panose="020B0502040204020203" pitchFamily="34" charset="0"/>
                <a:cs typeface="Segoe UI" panose="020B0502040204020203" pitchFamily="34" charset="0"/>
              </a:rPr>
              <a:t>Dilley JA, Brooks-Russell A, </a:t>
            </a:r>
            <a:r>
              <a:rPr lang="en-US" sz="1400" dirty="0" err="1">
                <a:latin typeface="Segoe UI" panose="020B0502040204020203" pitchFamily="34" charset="0"/>
                <a:cs typeface="Segoe UI" panose="020B0502040204020203" pitchFamily="34" charset="0"/>
              </a:rPr>
              <a:t>Whitehill</a:t>
            </a:r>
            <a:r>
              <a:rPr lang="en-US" sz="1400" dirty="0">
                <a:latin typeface="Segoe UI" panose="020B0502040204020203" pitchFamily="34" charset="0"/>
                <a:cs typeface="Segoe UI" panose="020B0502040204020203" pitchFamily="34" charset="0"/>
              </a:rPr>
              <a:t> JM, Graves JM – Manuscript in preparation</a:t>
            </a:r>
          </a:p>
        </p:txBody>
      </p:sp>
    </p:spTree>
    <p:extLst>
      <p:ext uri="{BB962C8B-B14F-4D97-AF65-F5344CB8AC3E}">
        <p14:creationId xmlns:p14="http://schemas.microsoft.com/office/powerpoint/2010/main" val="884702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9" name="Content Placeholder 1"/>
          <p:cNvSpPr>
            <a:spLocks noGrp="1"/>
          </p:cNvSpPr>
          <p:nvPr>
            <p:ph idx="1"/>
          </p:nvPr>
        </p:nvSpPr>
        <p:spPr>
          <a:xfrm>
            <a:off x="798125" y="939773"/>
            <a:ext cx="10595750" cy="823649"/>
          </a:xfrm>
        </p:spPr>
        <p:txBody>
          <a:bodyPr>
            <a:noAutofit/>
          </a:bodyPr>
          <a:lstStyle/>
          <a:p>
            <a:pPr marL="0" indent="0" algn="ctr">
              <a:buNone/>
            </a:pPr>
            <a:r>
              <a:rPr lang="en-US" sz="2400" b="1" dirty="0">
                <a:solidFill>
                  <a:srgbClr val="6B4587"/>
                </a:solidFill>
              </a:rPr>
              <a:t>High-Potency Cannabis Product Exposures Increased Relative to Plant Materials (US, 2017-2019)</a:t>
            </a:r>
          </a:p>
        </p:txBody>
      </p:sp>
      <p:sp>
        <p:nvSpPr>
          <p:cNvPr id="6" name="Rectangle 5">
            <a:extLst>
              <a:ext uri="{C183D7F6-B498-43B3-948B-1728B52AA6E4}">
                <adec:decorative xmlns="" xmlns:adec="http://schemas.microsoft.com/office/drawing/2017/decorative" val="0"/>
              </a:ext>
            </a:extLst>
          </p:cNvPr>
          <p:cNvSpPr/>
          <p:nvPr/>
        </p:nvSpPr>
        <p:spPr>
          <a:xfrm>
            <a:off x="451822" y="2089722"/>
            <a:ext cx="4122504" cy="4002976"/>
          </a:xfrm>
          <a:prstGeom prst="rect">
            <a:avLst/>
          </a:prstGeom>
          <a:solidFill>
            <a:srgbClr val="F2EFF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b="1" dirty="0">
                <a:solidFill>
                  <a:schemeClr val="tx1">
                    <a:lumMod val="85000"/>
                    <a:lumOff val="15000"/>
                  </a:schemeClr>
                </a:solidFill>
                <a:latin typeface="Segoe UI" panose="020B0502040204020203" pitchFamily="34" charset="0"/>
                <a:cs typeface="Segoe UI" panose="020B0502040204020203" pitchFamily="34" charset="0"/>
              </a:rPr>
              <a:t>Plant materials: </a:t>
            </a:r>
          </a:p>
          <a:p>
            <a:endParaRPr lang="en-US" sz="1000" b="1" dirty="0">
              <a:solidFill>
                <a:schemeClr val="tx1">
                  <a:lumMod val="85000"/>
                  <a:lumOff val="15000"/>
                </a:schemeClr>
              </a:solidFill>
              <a:latin typeface="Segoe UI" panose="020B0502040204020203" pitchFamily="34" charset="0"/>
              <a:cs typeface="Segoe UI" panose="020B0502040204020203" pitchFamily="34" charset="0"/>
            </a:endParaRPr>
          </a:p>
          <a:p>
            <a:r>
              <a:rPr lang="en-US" dirty="0">
                <a:solidFill>
                  <a:schemeClr val="tx1">
                    <a:lumMod val="85000"/>
                    <a:lumOff val="15000"/>
                  </a:schemeClr>
                </a:solidFill>
                <a:latin typeface="Segoe UI" panose="020B0502040204020203" pitchFamily="34" charset="0"/>
                <a:cs typeface="Segoe UI" panose="020B0502040204020203" pitchFamily="34" charset="0"/>
              </a:rPr>
              <a:t>Majority co-use (61%)</a:t>
            </a:r>
          </a:p>
          <a:p>
            <a:endParaRPr lang="en-US" dirty="0">
              <a:solidFill>
                <a:schemeClr val="tx1">
                  <a:lumMod val="85000"/>
                  <a:lumOff val="15000"/>
                </a:schemeClr>
              </a:solidFill>
              <a:latin typeface="Segoe UI" panose="020B0502040204020203" pitchFamily="34" charset="0"/>
              <a:cs typeface="Segoe UI" panose="020B0502040204020203" pitchFamily="34" charset="0"/>
            </a:endParaRPr>
          </a:p>
          <a:p>
            <a:r>
              <a:rPr lang="en-US" dirty="0">
                <a:solidFill>
                  <a:schemeClr val="tx1">
                    <a:lumMod val="85000"/>
                    <a:lumOff val="15000"/>
                  </a:schemeClr>
                </a:solidFill>
                <a:latin typeface="Segoe UI" panose="020B0502040204020203" pitchFamily="34" charset="0"/>
                <a:cs typeface="Segoe UI" panose="020B0502040204020203" pitchFamily="34" charset="0"/>
              </a:rPr>
              <a:t>9.8% children 11 or younger</a:t>
            </a:r>
          </a:p>
          <a:p>
            <a:pPr algn="ctr"/>
            <a:endParaRPr lang="en-US" sz="2000" dirty="0">
              <a:solidFill>
                <a:schemeClr val="tx1">
                  <a:lumMod val="85000"/>
                  <a:lumOff val="15000"/>
                </a:schemeClr>
              </a:solidFill>
              <a:latin typeface="Segoe UI" panose="020B0502040204020203" pitchFamily="34" charset="0"/>
              <a:cs typeface="Segoe UI" panose="020B0502040204020203" pitchFamily="34" charset="0"/>
            </a:endParaRPr>
          </a:p>
          <a:p>
            <a:pPr algn="ctr"/>
            <a:endParaRPr lang="en-US" sz="2000" dirty="0">
              <a:solidFill>
                <a:schemeClr val="tx1">
                  <a:lumMod val="85000"/>
                  <a:lumOff val="15000"/>
                </a:schemeClr>
              </a:solidFill>
              <a:latin typeface="Segoe UI" panose="020B0502040204020203" pitchFamily="34" charset="0"/>
              <a:cs typeface="Segoe UI" panose="020B0502040204020203" pitchFamily="34" charset="0"/>
            </a:endParaRPr>
          </a:p>
          <a:p>
            <a:r>
              <a:rPr lang="en-US" sz="2000" b="1" dirty="0">
                <a:solidFill>
                  <a:schemeClr val="tx1">
                    <a:lumMod val="85000"/>
                    <a:lumOff val="15000"/>
                  </a:schemeClr>
                </a:solidFill>
                <a:latin typeface="Segoe UI" panose="020B0502040204020203" pitchFamily="34" charset="0"/>
                <a:cs typeface="Segoe UI" panose="020B0502040204020203" pitchFamily="34" charset="0"/>
              </a:rPr>
              <a:t>Concentrates, edibles and vapes: </a:t>
            </a:r>
          </a:p>
          <a:p>
            <a:endParaRPr lang="en-US" sz="1000" dirty="0">
              <a:solidFill>
                <a:schemeClr val="tx1">
                  <a:lumMod val="85000"/>
                  <a:lumOff val="15000"/>
                </a:schemeClr>
              </a:solidFill>
              <a:latin typeface="Segoe UI" panose="020B0502040204020203" pitchFamily="34" charset="0"/>
              <a:cs typeface="Segoe UI" panose="020B0502040204020203" pitchFamily="34" charset="0"/>
            </a:endParaRPr>
          </a:p>
          <a:p>
            <a:r>
              <a:rPr lang="en-US" dirty="0">
                <a:solidFill>
                  <a:schemeClr val="tx1">
                    <a:lumMod val="85000"/>
                    <a:lumOff val="15000"/>
                  </a:schemeClr>
                </a:solidFill>
                <a:latin typeface="Segoe UI" panose="020B0502040204020203" pitchFamily="34" charset="0"/>
                <a:cs typeface="Segoe UI" panose="020B0502040204020203" pitchFamily="34" charset="0"/>
              </a:rPr>
              <a:t>Majority cannabis-only (82%) </a:t>
            </a:r>
          </a:p>
          <a:p>
            <a:endParaRPr lang="en-US" dirty="0">
              <a:solidFill>
                <a:schemeClr val="tx1">
                  <a:lumMod val="85000"/>
                  <a:lumOff val="15000"/>
                </a:schemeClr>
              </a:solidFill>
              <a:latin typeface="Segoe UI" panose="020B0502040204020203" pitchFamily="34" charset="0"/>
              <a:cs typeface="Segoe UI" panose="020B0502040204020203" pitchFamily="34" charset="0"/>
            </a:endParaRPr>
          </a:p>
          <a:p>
            <a:r>
              <a:rPr lang="en-US" dirty="0">
                <a:solidFill>
                  <a:schemeClr val="tx1">
                    <a:lumMod val="85000"/>
                    <a:lumOff val="15000"/>
                  </a:schemeClr>
                </a:solidFill>
                <a:latin typeface="Segoe UI" panose="020B0502040204020203" pitchFamily="34" charset="0"/>
                <a:cs typeface="Segoe UI" panose="020B0502040204020203" pitchFamily="34" charset="0"/>
              </a:rPr>
              <a:t>29.7% children 11 or younger</a:t>
            </a:r>
          </a:p>
        </p:txBody>
      </p:sp>
      <p:pic>
        <p:nvPicPr>
          <p:cNvPr id="4" name="Picture 3" descr="Graph: a total of 29,471 cannabis-related exposures were reported during the three-year period. The greatest share was for cannabis plant materials (65.6%) followed by edibles (19.1%), concentrates (9.7%), and vape liquids (3.8%.) Case reports over time were relatively stable for plant material exposures. However, manufactured product exposures increased substantially between October-December 2017 and the same quarter in 2019: for edibles (259 to 789), concentrates (from 128 to 307), and vape liquids (15 to 333).">
            <a:extLst>
              <a:ext uri="{FF2B5EF4-FFF2-40B4-BE49-F238E27FC236}">
                <a16:creationId xmlns="" xmlns:a16="http://schemas.microsoft.com/office/drawing/2014/main" id="{F59D01D9-3017-48A8-8532-EFA24AE2D300}"/>
              </a:ext>
            </a:extLst>
          </p:cNvPr>
          <p:cNvPicPr>
            <a:picLocks noChangeAspect="1"/>
          </p:cNvPicPr>
          <p:nvPr/>
        </p:nvPicPr>
        <p:blipFill>
          <a:blip r:embed="rId3"/>
          <a:stretch>
            <a:fillRect/>
          </a:stretch>
        </p:blipFill>
        <p:spPr>
          <a:xfrm>
            <a:off x="4908189" y="2089722"/>
            <a:ext cx="6659816" cy="4002975"/>
          </a:xfrm>
          <a:prstGeom prst="rect">
            <a:avLst/>
          </a:prstGeom>
        </p:spPr>
      </p:pic>
      <p:sp>
        <p:nvSpPr>
          <p:cNvPr id="2" name="TextBox 1">
            <a:extLst>
              <a:ext uri="{FF2B5EF4-FFF2-40B4-BE49-F238E27FC236}">
                <a16:creationId xmlns="" xmlns:a16="http://schemas.microsoft.com/office/drawing/2014/main" id="{FA292B6C-2C71-452C-884F-354B350F299C}"/>
              </a:ext>
            </a:extLst>
          </p:cNvPr>
          <p:cNvSpPr txBox="1"/>
          <p:nvPr/>
        </p:nvSpPr>
        <p:spPr>
          <a:xfrm>
            <a:off x="5734115" y="6092697"/>
            <a:ext cx="5007964" cy="369332"/>
          </a:xfrm>
          <a:prstGeom prst="rect">
            <a:avLst/>
          </a:prstGeom>
          <a:noFill/>
        </p:spPr>
        <p:txBody>
          <a:bodyPr wrap="square" rtlCol="0">
            <a:spAutoFit/>
          </a:bodyPr>
          <a:lstStyle/>
          <a:p>
            <a:pPr lvl="0">
              <a:defRPr/>
            </a:pPr>
            <a:r>
              <a:rPr lang="en-US" dirty="0">
                <a:solidFill>
                  <a:schemeClr val="bg1">
                    <a:lumMod val="50000"/>
                  </a:schemeClr>
                </a:solidFill>
                <a:latin typeface="Segoe UI" panose="020B0502040204020203" pitchFamily="34" charset="0"/>
                <a:ea typeface="Segoe UI Historic" panose="020B0502040204020203" pitchFamily="34" charset="0"/>
                <a:cs typeface="Segoe UI" panose="020B0502040204020203" pitchFamily="34" charset="0"/>
              </a:rPr>
              <a:t>Types of exposures reported to poison centers</a:t>
            </a:r>
          </a:p>
        </p:txBody>
      </p:sp>
    </p:spTree>
    <p:extLst>
      <p:ext uri="{BB962C8B-B14F-4D97-AF65-F5344CB8AC3E}">
        <p14:creationId xmlns:p14="http://schemas.microsoft.com/office/powerpoint/2010/main" val="23792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5" name="Content Placeholder 1"/>
          <p:cNvSpPr>
            <a:spLocks noGrp="1"/>
          </p:cNvSpPr>
          <p:nvPr>
            <p:ph idx="1"/>
          </p:nvPr>
        </p:nvSpPr>
        <p:spPr>
          <a:xfrm>
            <a:off x="333356" y="858101"/>
            <a:ext cx="11236493" cy="523875"/>
          </a:xfrm>
        </p:spPr>
        <p:txBody>
          <a:bodyPr>
            <a:normAutofit fontScale="92500"/>
          </a:bodyPr>
          <a:lstStyle/>
          <a:p>
            <a:pPr marL="0" indent="0" algn="ctr">
              <a:buNone/>
            </a:pPr>
            <a:r>
              <a:rPr lang="en-US" sz="3200" b="1" dirty="0">
                <a:solidFill>
                  <a:srgbClr val="6B4587"/>
                </a:solidFill>
              </a:rPr>
              <a:t>Cannabis Concentration and Cannabis Use Disorder (CUD)</a:t>
            </a:r>
          </a:p>
        </p:txBody>
      </p:sp>
      <p:grpSp>
        <p:nvGrpSpPr>
          <p:cNvPr id="8" name="Group 7" descr="Cannabis Use Disorder symptoms: difficulty controlled or cutting down use, needs more or more potent cannabis to get the same effect, uses in larger amounts than needed, spends lots of time on cannabis use, stops doing other activities enjoyed to use cannabis, cravings, problems at work/school/home due to use, keeps using despite social or relationship problems, not using causes irritability/sleep or appetite problems/nausea/abdominal pain, continues use despite physical or psychological problems, uses in high-risk situations like while driving.">
            <a:extLst>
              <a:ext uri="{FF2B5EF4-FFF2-40B4-BE49-F238E27FC236}">
                <a16:creationId xmlns="" xmlns:a16="http://schemas.microsoft.com/office/drawing/2014/main" id="{8A156252-74A3-436E-8C43-17AE33697361}"/>
              </a:ext>
            </a:extLst>
          </p:cNvPr>
          <p:cNvGrpSpPr/>
          <p:nvPr/>
        </p:nvGrpSpPr>
        <p:grpSpPr>
          <a:xfrm>
            <a:off x="1681613" y="1445256"/>
            <a:ext cx="8828773" cy="5104740"/>
            <a:chOff x="1562100" y="901620"/>
            <a:chExt cx="9144000" cy="5371367"/>
          </a:xfrm>
        </p:grpSpPr>
        <p:pic>
          <p:nvPicPr>
            <p:cNvPr id="9" name="Picture 8">
              <a:extLst>
                <a:ext uri="{FF2B5EF4-FFF2-40B4-BE49-F238E27FC236}">
                  <a16:creationId xmlns="" xmlns:a16="http://schemas.microsoft.com/office/drawing/2014/main" id="{EE819FC8-5C83-4D4F-BCC8-9E2D7A398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 y="1091387"/>
              <a:ext cx="9144000" cy="5181600"/>
            </a:xfrm>
            <a:prstGeom prst="rect">
              <a:avLst/>
            </a:prstGeom>
          </p:spPr>
        </p:pic>
        <p:sp>
          <p:nvSpPr>
            <p:cNvPr id="10" name="TextBox 9">
              <a:extLst>
                <a:ext uri="{FF2B5EF4-FFF2-40B4-BE49-F238E27FC236}">
                  <a16:creationId xmlns="" xmlns:a16="http://schemas.microsoft.com/office/drawing/2014/main" id="{77C5049B-0B26-49DD-855D-8A67FC364920}"/>
                </a:ext>
              </a:extLst>
            </p:cNvPr>
            <p:cNvSpPr txBox="1"/>
            <p:nvPr/>
          </p:nvSpPr>
          <p:spPr>
            <a:xfrm>
              <a:off x="1573242" y="901620"/>
              <a:ext cx="6705600" cy="550548"/>
            </a:xfrm>
            <a:prstGeom prst="rect">
              <a:avLst/>
            </a:prstGeom>
            <a:noFill/>
          </p:spPr>
          <p:txBody>
            <a:bodyPr wrap="square" rtlCol="0">
              <a:spAutoFit/>
            </a:bodyPr>
            <a:lstStyle/>
            <a:p>
              <a:r>
                <a:rPr lang="en-US" sz="2800" b="1" dirty="0">
                  <a:solidFill>
                    <a:schemeClr val="accent1">
                      <a:lumMod val="60000"/>
                      <a:lumOff val="40000"/>
                    </a:schemeClr>
                  </a:solidFill>
                  <a:latin typeface="Segoe UI" panose="020B0502040204020203" pitchFamily="34" charset="0"/>
                  <a:cs typeface="Segoe UI" panose="020B0502040204020203" pitchFamily="34" charset="0"/>
                </a:rPr>
                <a:t>Cannabis Use Disorder Symptoms</a:t>
              </a:r>
            </a:p>
          </p:txBody>
        </p:sp>
      </p:grpSp>
      <p:sp>
        <p:nvSpPr>
          <p:cNvPr id="7" name="TextBox 6">
            <a:extLst>
              <a:ext uri="{FF2B5EF4-FFF2-40B4-BE49-F238E27FC236}">
                <a16:creationId xmlns="" xmlns:a16="http://schemas.microsoft.com/office/drawing/2014/main" id="{D9AE9DCC-E9F9-DE45-B561-3C1F17E42BFC}"/>
              </a:ext>
            </a:extLst>
          </p:cNvPr>
          <p:cNvSpPr txBox="1"/>
          <p:nvPr/>
        </p:nvSpPr>
        <p:spPr>
          <a:xfrm>
            <a:off x="0" y="6565929"/>
            <a:ext cx="12192000" cy="307777"/>
          </a:xfrm>
          <a:prstGeom prst="rect">
            <a:avLst/>
          </a:prstGeom>
          <a:solidFill>
            <a:schemeClr val="bg1">
              <a:lumMod val="95000"/>
            </a:schemeClr>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Denise Walker, PhD &amp; Jason Kilmer, PhD, University of Washington</a:t>
            </a:r>
          </a:p>
        </p:txBody>
      </p:sp>
    </p:spTree>
    <p:extLst>
      <p:ext uri="{BB962C8B-B14F-4D97-AF65-F5344CB8AC3E}">
        <p14:creationId xmlns:p14="http://schemas.microsoft.com/office/powerpoint/2010/main" val="3889456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3256" y="421714"/>
            <a:ext cx="9001124" cy="649036"/>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solidFill>
                  <a:srgbClr val="7CA47E"/>
                </a:solidFill>
              </a:rPr>
              <a:t>Cannabis Concentration Workgroup</a:t>
            </a:r>
          </a:p>
        </p:txBody>
      </p:sp>
      <p:sp>
        <p:nvSpPr>
          <p:cNvPr id="5" name="Content Placeholder 1"/>
          <p:cNvSpPr>
            <a:spLocks noGrp="1"/>
          </p:cNvSpPr>
          <p:nvPr>
            <p:ph idx="1"/>
          </p:nvPr>
        </p:nvSpPr>
        <p:spPr>
          <a:xfrm>
            <a:off x="0" y="1103024"/>
            <a:ext cx="12191999" cy="564412"/>
          </a:xfrm>
          <a:solidFill>
            <a:schemeClr val="bg1">
              <a:lumMod val="95000"/>
            </a:schemeClr>
          </a:solidFill>
        </p:spPr>
        <p:txBody>
          <a:bodyPr anchor="ctr">
            <a:normAutofit/>
          </a:bodyPr>
          <a:lstStyle/>
          <a:p>
            <a:pPr marL="0" indent="0" algn="ctr">
              <a:spcBef>
                <a:spcPts val="0"/>
              </a:spcBef>
              <a:buNone/>
            </a:pPr>
            <a:r>
              <a:rPr lang="en-US" sz="2400" dirty="0">
                <a:solidFill>
                  <a:schemeClr val="bg2">
                    <a:lumMod val="25000"/>
                  </a:schemeClr>
                </a:solidFill>
              </a:rPr>
              <a:t>Prevention Research Sub Committee (PRSC)</a:t>
            </a:r>
          </a:p>
        </p:txBody>
      </p:sp>
      <p:sp>
        <p:nvSpPr>
          <p:cNvPr id="6" name="Content Placeholder 1"/>
          <p:cNvSpPr txBox="1">
            <a:spLocks/>
          </p:cNvSpPr>
          <p:nvPr/>
        </p:nvSpPr>
        <p:spPr>
          <a:xfrm>
            <a:off x="374481" y="1927274"/>
            <a:ext cx="11663326" cy="1606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rgbClr val="6B4587"/>
                </a:solidFill>
              </a:rPr>
              <a:t>Main Goal: </a:t>
            </a:r>
          </a:p>
          <a:p>
            <a:pPr marL="0" lvl="1" indent="0" algn="ctr">
              <a:buNone/>
            </a:pPr>
            <a:r>
              <a:rPr lang="en-US" sz="3200" dirty="0">
                <a:solidFill>
                  <a:schemeClr val="bg2">
                    <a:lumMod val="25000"/>
                  </a:schemeClr>
                </a:solidFill>
              </a:rPr>
              <a:t>Consensus Statement on Health Risks of Non-Medical Use of High Potency (High THC-Concentration) Cannabis</a:t>
            </a:r>
          </a:p>
        </p:txBody>
      </p:sp>
      <p:sp>
        <p:nvSpPr>
          <p:cNvPr id="7" name="Rectangle 6"/>
          <p:cNvSpPr/>
          <p:nvPr/>
        </p:nvSpPr>
        <p:spPr>
          <a:xfrm>
            <a:off x="374481" y="4130935"/>
            <a:ext cx="11474618" cy="2358961"/>
          </a:xfrm>
          <a:prstGeom prst="rect">
            <a:avLst/>
          </a:prstGeom>
          <a:solidFill>
            <a:srgbClr val="F2EFF5"/>
          </a:solidFill>
        </p:spPr>
        <p:txBody>
          <a:bodyPr wrap="square" anchor="ctr">
            <a:noAutofit/>
          </a:bodyPr>
          <a:lstStyle/>
          <a:p>
            <a:pPr marL="346075" lvl="3" indent="-285750">
              <a:spcAft>
                <a:spcPts val="2400"/>
              </a:spcAft>
              <a:buFont typeface="Arial" panose="020B0604020202020204" pitchFamily="34" charset="0"/>
              <a:buChar char="•"/>
            </a:pPr>
            <a:r>
              <a:rPr lang="en-US" altLang="en-US" sz="2400" dirty="0">
                <a:solidFill>
                  <a:schemeClr val="tx1">
                    <a:lumMod val="85000"/>
                    <a:lumOff val="15000"/>
                  </a:schemeClr>
                </a:solidFill>
                <a:latin typeface="Segoe UI" panose="020B0502040204020203" pitchFamily="34" charset="0"/>
                <a:cs typeface="Segoe UI" panose="020B0502040204020203" pitchFamily="34" charset="0"/>
              </a:rPr>
              <a:t>Is high potency cannabis more detrimental to health than lower potency cannabis?</a:t>
            </a:r>
          </a:p>
          <a:p>
            <a:pPr marL="290513" lvl="3" indent="-285750">
              <a:spcAft>
                <a:spcPts val="1000"/>
              </a:spcAft>
              <a:buFont typeface="Arial" panose="020B0604020202020204" pitchFamily="34" charset="0"/>
              <a:buChar char="•"/>
            </a:pPr>
            <a:r>
              <a:rPr lang="en-US" altLang="en-US" sz="2400" dirty="0">
                <a:solidFill>
                  <a:schemeClr val="tx1">
                    <a:lumMod val="85000"/>
                    <a:lumOff val="15000"/>
                  </a:schemeClr>
                </a:solidFill>
                <a:latin typeface="Segoe UI" panose="020B0502040204020203" pitchFamily="34" charset="0"/>
                <a:cs typeface="Segoe UI" panose="020B0502040204020203" pitchFamily="34" charset="0"/>
              </a:rPr>
              <a:t>Are marginalized and/or vulnerable populations disproportionally affected by high potency cannabis use?</a:t>
            </a:r>
          </a:p>
        </p:txBody>
      </p:sp>
    </p:spTree>
    <p:extLst>
      <p:ext uri="{BB962C8B-B14F-4D97-AF65-F5344CB8AC3E}">
        <p14:creationId xmlns:p14="http://schemas.microsoft.com/office/powerpoint/2010/main" val="3534160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9" name="Rectangle 8"/>
          <p:cNvSpPr/>
          <p:nvPr/>
        </p:nvSpPr>
        <p:spPr>
          <a:xfrm>
            <a:off x="492722" y="3593054"/>
            <a:ext cx="11201399" cy="2775473"/>
          </a:xfrm>
          <a:prstGeom prst="rect">
            <a:avLst/>
          </a:prstGeom>
          <a:solidFill>
            <a:srgbClr val="F2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92723" y="1695067"/>
            <a:ext cx="11201399" cy="1650561"/>
          </a:xfrm>
          <a:prstGeom prst="rect">
            <a:avLst/>
          </a:prstGeom>
          <a:solidFill>
            <a:srgbClr val="F2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
          <p:cNvSpPr>
            <a:spLocks noGrp="1"/>
          </p:cNvSpPr>
          <p:nvPr>
            <p:ph idx="1"/>
          </p:nvPr>
        </p:nvSpPr>
        <p:spPr>
          <a:xfrm>
            <a:off x="492723" y="945862"/>
            <a:ext cx="11236493" cy="523875"/>
          </a:xfrm>
        </p:spPr>
        <p:txBody>
          <a:bodyPr>
            <a:normAutofit lnSpcReduction="10000"/>
          </a:bodyPr>
          <a:lstStyle/>
          <a:p>
            <a:pPr marL="0" indent="0" algn="ctr">
              <a:buNone/>
            </a:pPr>
            <a:r>
              <a:rPr lang="en-US" sz="3200" b="1" dirty="0">
                <a:solidFill>
                  <a:srgbClr val="6B4587"/>
                </a:solidFill>
              </a:rPr>
              <a:t>Higher potency increases risk of CUD</a:t>
            </a:r>
          </a:p>
        </p:txBody>
      </p:sp>
      <p:sp>
        <p:nvSpPr>
          <p:cNvPr id="6" name="TextBox 5">
            <a:extLst>
              <a:ext uri="{C183D7F6-B498-43B3-948B-1728B52AA6E4}">
                <adec:decorative xmlns="" xmlns:adec="http://schemas.microsoft.com/office/drawing/2017/decorative" val="0"/>
              </a:ext>
            </a:extLst>
          </p:cNvPr>
          <p:cNvSpPr txBox="1"/>
          <p:nvPr/>
        </p:nvSpPr>
        <p:spPr>
          <a:xfrm>
            <a:off x="492723" y="1695067"/>
            <a:ext cx="11201399" cy="4587399"/>
          </a:xfrm>
          <a:prstGeom prst="rect">
            <a:avLst/>
          </a:prstGeom>
          <a:noFill/>
        </p:spPr>
        <p:txBody>
          <a:bodyPr wrap="square" rtlCol="0">
            <a:noAutofit/>
          </a:bodyPr>
          <a:lstStyle/>
          <a:p>
            <a:pPr>
              <a:spcAft>
                <a:spcPts val="600"/>
              </a:spcAft>
            </a:pPr>
            <a:r>
              <a:rPr lang="en-US" sz="2400" b="1" dirty="0">
                <a:solidFill>
                  <a:schemeClr val="tx1">
                    <a:lumMod val="85000"/>
                    <a:lumOff val="15000"/>
                  </a:schemeClr>
                </a:solidFill>
                <a:latin typeface="Segoe UI" panose="020B0502040204020203" pitchFamily="34" charset="0"/>
                <a:cs typeface="Segoe UI" panose="020B0502040204020203" pitchFamily="34" charset="0"/>
              </a:rPr>
              <a:t>Takeaway</a:t>
            </a:r>
            <a:r>
              <a:rPr lang="en-US" sz="2400" dirty="0">
                <a:solidFill>
                  <a:schemeClr val="tx1">
                    <a:lumMod val="85000"/>
                    <a:lumOff val="15000"/>
                  </a:schemeClr>
                </a:solidFill>
                <a:latin typeface="Segoe UI" panose="020B0502040204020203" pitchFamily="34" charset="0"/>
                <a:cs typeface="Segoe UI" panose="020B0502040204020203" pitchFamily="34" charset="0"/>
              </a:rPr>
              <a:t>: </a:t>
            </a:r>
          </a:p>
          <a:p>
            <a:pPr>
              <a:spcAft>
                <a:spcPts val="600"/>
              </a:spcAft>
            </a:pPr>
            <a:r>
              <a:rPr lang="en-US" sz="2200" dirty="0">
                <a:solidFill>
                  <a:schemeClr val="tx1">
                    <a:lumMod val="75000"/>
                    <a:lumOff val="25000"/>
                  </a:schemeClr>
                </a:solidFill>
                <a:latin typeface="Segoe UI" panose="020B0502040204020203" pitchFamily="34" charset="0"/>
                <a:cs typeface="Segoe UI" panose="020B0502040204020203" pitchFamily="34" charset="0"/>
              </a:rPr>
              <a:t>Use of cannabis with high THC concentration (or high potency) increases the chances of developing Cannabis Use Disorder (CUD) or addiction to cannabis, particularly among young people. </a:t>
            </a:r>
          </a:p>
          <a:p>
            <a:pPr>
              <a:spcAft>
                <a:spcPts val="600"/>
              </a:spcAft>
            </a:pPr>
            <a:endParaRPr lang="en-US" sz="2000" b="1" dirty="0">
              <a:latin typeface="Segoe UI" panose="020B0502040204020203" pitchFamily="34" charset="0"/>
              <a:cs typeface="Segoe UI" panose="020B0502040204020203" pitchFamily="34" charset="0"/>
            </a:endParaRPr>
          </a:p>
          <a:p>
            <a:pPr>
              <a:spcAft>
                <a:spcPts val="600"/>
              </a:spcAft>
            </a:pPr>
            <a:r>
              <a:rPr lang="en-US" sz="2400" b="1" dirty="0">
                <a:solidFill>
                  <a:schemeClr val="tx1">
                    <a:lumMod val="85000"/>
                    <a:lumOff val="15000"/>
                  </a:schemeClr>
                </a:solidFill>
                <a:latin typeface="Segoe UI" panose="020B0502040204020203" pitchFamily="34" charset="0"/>
                <a:cs typeface="Segoe UI" panose="020B0502040204020203" pitchFamily="34" charset="0"/>
              </a:rPr>
              <a:t>Context:</a:t>
            </a:r>
            <a:r>
              <a:rPr lang="en-US" sz="2400" dirty="0">
                <a:solidFill>
                  <a:schemeClr val="tx1">
                    <a:lumMod val="85000"/>
                    <a:lumOff val="15000"/>
                  </a:schemeClr>
                </a:solidFill>
                <a:latin typeface="Segoe UI" panose="020B0502040204020203" pitchFamily="34" charset="0"/>
                <a:cs typeface="Segoe UI" panose="020B0502040204020203" pitchFamily="34" charset="0"/>
              </a:rPr>
              <a:t> </a:t>
            </a:r>
          </a:p>
          <a:p>
            <a:pPr marL="285750" indent="-285750">
              <a:spcAft>
                <a:spcPts val="600"/>
              </a:spcAft>
              <a:buFont typeface="Wingdings" panose="05000000000000000000" pitchFamily="2" charset="2"/>
              <a:buChar char="ü"/>
            </a:pPr>
            <a:r>
              <a:rPr lang="en-US" sz="2200" dirty="0">
                <a:solidFill>
                  <a:schemeClr val="tx1">
                    <a:lumMod val="75000"/>
                    <a:lumOff val="25000"/>
                  </a:schemeClr>
                </a:solidFill>
                <a:latin typeface="Segoe UI" panose="020B0502040204020203" pitchFamily="34" charset="0"/>
                <a:cs typeface="Segoe UI" panose="020B0502040204020203" pitchFamily="34" charset="0"/>
              </a:rPr>
              <a:t>These studies have been conducted by observing people over time (prospectively or retrospectively</a:t>
            </a:r>
            <a:r>
              <a:rPr lang="en-US" sz="2200">
                <a:solidFill>
                  <a:schemeClr val="tx1">
                    <a:lumMod val="75000"/>
                    <a:lumOff val="25000"/>
                  </a:schemeClr>
                </a:solidFill>
                <a:latin typeface="Segoe UI" panose="020B0502040204020203" pitchFamily="34" charset="0"/>
                <a:cs typeface="Segoe UI" panose="020B0502040204020203" pitchFamily="34" charset="0"/>
              </a:rPr>
              <a:t>.) </a:t>
            </a:r>
            <a:endParaRPr lang="en-US" sz="2200" smtClean="0">
              <a:solidFill>
                <a:schemeClr val="tx1">
                  <a:lumMod val="75000"/>
                  <a:lumOff val="25000"/>
                </a:schemeClr>
              </a:solidFill>
              <a:latin typeface="Segoe UI" panose="020B0502040204020203" pitchFamily="34" charset="0"/>
              <a:cs typeface="Segoe UI" panose="020B0502040204020203" pitchFamily="34" charset="0"/>
            </a:endParaRPr>
          </a:p>
          <a:p>
            <a:pPr marL="285750" indent="-285750">
              <a:spcAft>
                <a:spcPts val="600"/>
              </a:spcAft>
              <a:buFont typeface="Wingdings" panose="05000000000000000000" pitchFamily="2" charset="2"/>
              <a:buChar char="ü"/>
            </a:pPr>
            <a:endParaRPr lang="en-US" sz="2200" dirty="0">
              <a:solidFill>
                <a:schemeClr val="tx1">
                  <a:lumMod val="75000"/>
                  <a:lumOff val="25000"/>
                </a:schemeClr>
              </a:solidFill>
              <a:latin typeface="Segoe UI" panose="020B0502040204020203" pitchFamily="34" charset="0"/>
              <a:cs typeface="Segoe UI" panose="020B0502040204020203" pitchFamily="34" charset="0"/>
            </a:endParaRPr>
          </a:p>
          <a:p>
            <a:pPr marL="285750" indent="-285750">
              <a:spcAft>
                <a:spcPts val="600"/>
              </a:spcAft>
              <a:buFont typeface="Wingdings" panose="05000000000000000000" pitchFamily="2" charset="2"/>
              <a:buChar char="ü"/>
            </a:pPr>
            <a:r>
              <a:rPr lang="en-US" sz="2200" dirty="0">
                <a:solidFill>
                  <a:schemeClr val="tx1">
                    <a:lumMod val="75000"/>
                    <a:lumOff val="25000"/>
                  </a:schemeClr>
                </a:solidFill>
                <a:latin typeface="Segoe UI" panose="020B0502040204020203" pitchFamily="34" charset="0"/>
                <a:cs typeface="Segoe UI" panose="020B0502040204020203" pitchFamily="34" charset="0"/>
              </a:rPr>
              <a:t>It is not ethical to conduct studies that randomize people to different concentrations of cannabis to ascertain risk of addiction overtime. </a:t>
            </a:r>
          </a:p>
        </p:txBody>
      </p:sp>
      <p:sp>
        <p:nvSpPr>
          <p:cNvPr id="7" name="TextBox 6">
            <a:extLst>
              <a:ext uri="{FF2B5EF4-FFF2-40B4-BE49-F238E27FC236}">
                <a16:creationId xmlns="" xmlns:a16="http://schemas.microsoft.com/office/drawing/2014/main" id="{D9AE9DCC-E9F9-DE45-B561-3C1F17E42BFC}"/>
              </a:ext>
            </a:extLst>
          </p:cNvPr>
          <p:cNvSpPr txBox="1"/>
          <p:nvPr/>
        </p:nvSpPr>
        <p:spPr>
          <a:xfrm>
            <a:off x="-3820" y="6560981"/>
            <a:ext cx="12195820" cy="307777"/>
          </a:xfrm>
          <a:prstGeom prst="rect">
            <a:avLst/>
          </a:prstGeom>
          <a:solidFill>
            <a:schemeClr val="bg1">
              <a:lumMod val="95000"/>
            </a:schemeClr>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Denise Walker, PhD &amp; Jason Kilmer, PhD, University of Washington</a:t>
            </a:r>
          </a:p>
        </p:txBody>
      </p:sp>
    </p:spTree>
    <p:extLst>
      <p:ext uri="{BB962C8B-B14F-4D97-AF65-F5344CB8AC3E}">
        <p14:creationId xmlns:p14="http://schemas.microsoft.com/office/powerpoint/2010/main" val="2082417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5" name="Content Placeholder 1"/>
          <p:cNvSpPr>
            <a:spLocks noGrp="1"/>
          </p:cNvSpPr>
          <p:nvPr>
            <p:ph idx="1"/>
          </p:nvPr>
        </p:nvSpPr>
        <p:spPr>
          <a:xfrm>
            <a:off x="5282494" y="2572739"/>
            <a:ext cx="6525229" cy="1223796"/>
          </a:xfrm>
        </p:spPr>
        <p:txBody>
          <a:bodyPr>
            <a:normAutofit/>
          </a:bodyPr>
          <a:lstStyle/>
          <a:p>
            <a:pPr marL="0" indent="0" algn="ctr">
              <a:buNone/>
            </a:pPr>
            <a:r>
              <a:rPr lang="en-US" sz="3200" b="1" dirty="0">
                <a:solidFill>
                  <a:srgbClr val="6B4587"/>
                </a:solidFill>
              </a:rPr>
              <a:t>Cannabis Concentration and Psychotic Disorders</a:t>
            </a:r>
          </a:p>
        </p:txBody>
      </p:sp>
      <p:sp>
        <p:nvSpPr>
          <p:cNvPr id="11" name="TextBox 10">
            <a:extLst>
              <a:ext uri="{FF2B5EF4-FFF2-40B4-BE49-F238E27FC236}">
                <a16:creationId xmlns="" xmlns:a16="http://schemas.microsoft.com/office/drawing/2014/main" id="{6DDA54DB-770E-4C25-9A39-3383B0401F6D}"/>
              </a:ext>
            </a:extLst>
          </p:cNvPr>
          <p:cNvSpPr txBox="1"/>
          <p:nvPr/>
        </p:nvSpPr>
        <p:spPr>
          <a:xfrm>
            <a:off x="4899884" y="6550223"/>
            <a:ext cx="7293782" cy="307777"/>
          </a:xfrm>
          <a:prstGeom prst="rect">
            <a:avLst/>
          </a:prstGeom>
          <a:solidFill>
            <a:schemeClr val="bg1">
              <a:lumMod val="95000"/>
            </a:schemeClr>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Michael </a:t>
            </a:r>
            <a:r>
              <a:rPr lang="en-US" sz="1400" dirty="0" err="1">
                <a:latin typeface="Segoe UI" panose="020B0502040204020203" pitchFamily="34" charset="0"/>
                <a:cs typeface="Segoe UI" panose="020B0502040204020203" pitchFamily="34" charset="0"/>
              </a:rPr>
              <a:t>McDonell</a:t>
            </a:r>
            <a:r>
              <a:rPr lang="en-US" sz="1400" dirty="0">
                <a:latin typeface="Segoe UI" panose="020B0502040204020203" pitchFamily="34" charset="0"/>
                <a:cs typeface="Segoe UI" panose="020B0502040204020203" pitchFamily="34" charset="0"/>
              </a:rPr>
              <a:t>, PhD, Washington State University</a:t>
            </a:r>
          </a:p>
        </p:txBody>
      </p:sp>
      <p:pic>
        <p:nvPicPr>
          <p:cNvPr id="3" name="Picture 2" descr="Hooded figure with hand covering face, smoke billowing around them.">
            <a:extLst>
              <a:ext uri="{FF2B5EF4-FFF2-40B4-BE49-F238E27FC236}">
                <a16:creationId xmlns="" xmlns:a16="http://schemas.microsoft.com/office/drawing/2014/main" id="{A90EEEE4-F902-41C7-945A-770D320977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0532"/>
            <a:ext cx="4901550" cy="6141642"/>
          </a:xfrm>
          <a:prstGeom prst="rect">
            <a:avLst/>
          </a:prstGeom>
        </p:spPr>
      </p:pic>
    </p:spTree>
    <p:extLst>
      <p:ext uri="{BB962C8B-B14F-4D97-AF65-F5344CB8AC3E}">
        <p14:creationId xmlns:p14="http://schemas.microsoft.com/office/powerpoint/2010/main" val="358713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 fully adjusted ORs of psychotic disorders for the combined measure of frequency plus type of cannabis use in three sites. Data are shown for the three sites with the greatest consumption of cannabis: London (201 cases, 230 controls), Amsterdam (96 cases, 101 controls), and Paris (52 cases, 100 controls). Error bars represent 95% CIs. OR=odds rati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689" y="1369114"/>
            <a:ext cx="6325506" cy="5365775"/>
          </a:xfrm>
          <a:prstGeom prst="rect">
            <a:avLst/>
          </a:prstGeom>
        </p:spPr>
      </p:pic>
      <p:sp>
        <p:nvSpPr>
          <p:cNvPr id="4"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5" name="Content Placeholder 1"/>
          <p:cNvSpPr txBox="1">
            <a:spLocks/>
          </p:cNvSpPr>
          <p:nvPr/>
        </p:nvSpPr>
        <p:spPr>
          <a:xfrm>
            <a:off x="2663689" y="924957"/>
            <a:ext cx="5618920" cy="46200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rgbClr val="6B4587"/>
                </a:solidFill>
              </a:rPr>
              <a:t>Odds of Psychotic Disorder</a:t>
            </a:r>
          </a:p>
        </p:txBody>
      </p:sp>
      <p:sp>
        <p:nvSpPr>
          <p:cNvPr id="2" name="TextBox 1">
            <a:extLst>
              <a:ext uri="{FF2B5EF4-FFF2-40B4-BE49-F238E27FC236}">
                <a16:creationId xmlns="" xmlns:a16="http://schemas.microsoft.com/office/drawing/2014/main" id="{5EE70B02-850F-40B2-8A2D-772A0226E1F5}"/>
              </a:ext>
            </a:extLst>
          </p:cNvPr>
          <p:cNvSpPr txBox="1"/>
          <p:nvPr/>
        </p:nvSpPr>
        <p:spPr>
          <a:xfrm>
            <a:off x="0" y="6611779"/>
            <a:ext cx="12192000" cy="246221"/>
          </a:xfrm>
          <a:prstGeom prst="rect">
            <a:avLst/>
          </a:prstGeom>
          <a:solidFill>
            <a:schemeClr val="bg1">
              <a:lumMod val="95000"/>
            </a:schemeClr>
          </a:solidFill>
        </p:spPr>
        <p:txBody>
          <a:bodyPr wrap="square" rtlCol="0">
            <a:spAutoFit/>
          </a:bodyPr>
          <a:lstStyle/>
          <a:p>
            <a:r>
              <a:rPr lang="en-US" sz="1000" dirty="0">
                <a:latin typeface="Segoe UI" panose="020B0502040204020203" pitchFamily="34" charset="0"/>
                <a:cs typeface="Segoe UI" panose="020B0502040204020203" pitchFamily="34" charset="0"/>
              </a:rPr>
              <a:t>Di Forti M, </a:t>
            </a:r>
            <a:r>
              <a:rPr lang="en-US" sz="1000" i="1" dirty="0">
                <a:latin typeface="Segoe UI" panose="020B0502040204020203" pitchFamily="34" charset="0"/>
                <a:cs typeface="Segoe UI" panose="020B0502040204020203" pitchFamily="34" charset="0"/>
              </a:rPr>
              <a:t>et al.</a:t>
            </a:r>
            <a:r>
              <a:rPr lang="en-US" sz="1000" dirty="0">
                <a:latin typeface="Segoe UI" panose="020B0502040204020203" pitchFamily="34" charset="0"/>
                <a:cs typeface="Segoe UI" panose="020B0502040204020203" pitchFamily="34" charset="0"/>
              </a:rPr>
              <a:t> The contribution of cannabis use to variation in the incidence of psychotic disorder across Europe (EU-GEI): a </a:t>
            </a:r>
            <a:r>
              <a:rPr lang="en-US" sz="1000" dirty="0" err="1">
                <a:latin typeface="Segoe UI" panose="020B0502040204020203" pitchFamily="34" charset="0"/>
                <a:cs typeface="Segoe UI" panose="020B0502040204020203" pitchFamily="34" charset="0"/>
              </a:rPr>
              <a:t>multicentre</a:t>
            </a:r>
            <a:r>
              <a:rPr lang="en-US" sz="1000" dirty="0">
                <a:latin typeface="Segoe UI" panose="020B0502040204020203" pitchFamily="34" charset="0"/>
                <a:cs typeface="Segoe UI" panose="020B0502040204020203" pitchFamily="34" charset="0"/>
              </a:rPr>
              <a:t> case-control study. </a:t>
            </a:r>
            <a:r>
              <a:rPr lang="en-US" sz="1000" i="1" dirty="0">
                <a:latin typeface="Segoe UI" panose="020B0502040204020203" pitchFamily="34" charset="0"/>
                <a:cs typeface="Segoe UI" panose="020B0502040204020203" pitchFamily="34" charset="0"/>
              </a:rPr>
              <a:t>The Lancet Psychiatry</a:t>
            </a:r>
            <a:r>
              <a:rPr lang="en-US" sz="1000" dirty="0">
                <a:latin typeface="Segoe UI" panose="020B0502040204020203" pitchFamily="34" charset="0"/>
                <a:cs typeface="Segoe UI" panose="020B0502040204020203" pitchFamily="34" charset="0"/>
              </a:rPr>
              <a:t>. 2019;6:427–436.</a:t>
            </a:r>
          </a:p>
        </p:txBody>
      </p:sp>
    </p:spTree>
    <p:extLst>
      <p:ext uri="{BB962C8B-B14F-4D97-AF65-F5344CB8AC3E}">
        <p14:creationId xmlns:p14="http://schemas.microsoft.com/office/powerpoint/2010/main" val="3662099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9" name="Rectangle 8">
            <a:extLst>
              <a:ext uri="{C183D7F6-B498-43B3-948B-1728B52AA6E4}">
                <adec:decorative xmlns="" xmlns:adec="http://schemas.microsoft.com/office/drawing/2017/decorative" val="1"/>
              </a:ext>
            </a:extLst>
          </p:cNvPr>
          <p:cNvSpPr/>
          <p:nvPr/>
        </p:nvSpPr>
        <p:spPr>
          <a:xfrm>
            <a:off x="495300" y="1819481"/>
            <a:ext cx="11201399" cy="2455460"/>
          </a:xfrm>
          <a:prstGeom prst="rect">
            <a:avLst/>
          </a:prstGeom>
          <a:solidFill>
            <a:srgbClr val="F2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 xmlns:adec="http://schemas.microsoft.com/office/drawing/2017/decorative" val="1"/>
              </a:ext>
            </a:extLst>
          </p:cNvPr>
          <p:cNvSpPr/>
          <p:nvPr/>
        </p:nvSpPr>
        <p:spPr>
          <a:xfrm>
            <a:off x="495300" y="4478416"/>
            <a:ext cx="11201399" cy="1824437"/>
          </a:xfrm>
          <a:prstGeom prst="rect">
            <a:avLst/>
          </a:prstGeom>
          <a:solidFill>
            <a:srgbClr val="F2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C183D7F6-B498-43B3-948B-1728B52AA6E4}">
                <adec:decorative xmlns="" xmlns:adec="http://schemas.microsoft.com/office/drawing/2017/decorative" val="0"/>
              </a:ext>
            </a:extLst>
          </p:cNvPr>
          <p:cNvSpPr txBox="1"/>
          <p:nvPr/>
        </p:nvSpPr>
        <p:spPr>
          <a:xfrm>
            <a:off x="495301" y="1816911"/>
            <a:ext cx="11079928" cy="4367605"/>
          </a:xfrm>
          <a:prstGeom prst="rect">
            <a:avLst/>
          </a:prstGeom>
          <a:noFill/>
        </p:spPr>
        <p:txBody>
          <a:bodyPr wrap="square" rtlCol="0">
            <a:noAutofit/>
          </a:bodyPr>
          <a:lstStyle/>
          <a:p>
            <a:pPr>
              <a:spcAft>
                <a:spcPts val="600"/>
              </a:spcAft>
            </a:pPr>
            <a:r>
              <a:rPr lang="en-US" sz="2400" b="1" dirty="0">
                <a:solidFill>
                  <a:schemeClr val="tx1">
                    <a:lumMod val="85000"/>
                    <a:lumOff val="15000"/>
                  </a:schemeClr>
                </a:solidFill>
                <a:latin typeface="Segoe UI" panose="020B0502040204020203" pitchFamily="34" charset="0"/>
                <a:cs typeface="Segoe UI" panose="020B0502040204020203" pitchFamily="34" charset="0"/>
              </a:rPr>
              <a:t>Take Away</a:t>
            </a:r>
            <a:r>
              <a:rPr lang="en-US" sz="2400" dirty="0">
                <a:solidFill>
                  <a:schemeClr val="tx1">
                    <a:lumMod val="85000"/>
                    <a:lumOff val="15000"/>
                  </a:schemeClr>
                </a:solidFill>
                <a:latin typeface="Segoe UI" panose="020B0502040204020203" pitchFamily="34" charset="0"/>
                <a:cs typeface="Segoe UI" panose="020B0502040204020203" pitchFamily="34" charset="0"/>
              </a:rPr>
              <a:t>: </a:t>
            </a:r>
          </a:p>
          <a:p>
            <a:r>
              <a:rPr lang="en-US" sz="2000" dirty="0">
                <a:solidFill>
                  <a:schemeClr val="tx1">
                    <a:lumMod val="75000"/>
                    <a:lumOff val="25000"/>
                  </a:schemeClr>
                </a:solidFill>
                <a:latin typeface="Segoe UI" panose="020B0502040204020203" pitchFamily="34" charset="0"/>
                <a:cs typeface="Segoe UI" panose="020B0502040204020203" pitchFamily="34" charset="0"/>
              </a:rPr>
              <a:t>Daily cannabis use, particularly of high potency products, increases the risk of developing a psychotic disorder, like schizophrenia, AND earlier onset of symptoms compared to cannabis abstention. </a:t>
            </a:r>
          </a:p>
          <a:p>
            <a:endParaRPr lang="en-US" sz="2000" dirty="0">
              <a:solidFill>
                <a:schemeClr val="tx1">
                  <a:lumMod val="75000"/>
                  <a:lumOff val="25000"/>
                </a:schemeClr>
              </a:solidFill>
              <a:latin typeface="Segoe UI" panose="020B0502040204020203" pitchFamily="34" charset="0"/>
              <a:cs typeface="Segoe UI" panose="020B0502040204020203" pitchFamily="34" charset="0"/>
            </a:endParaRPr>
          </a:p>
          <a:p>
            <a:r>
              <a:rPr lang="en-US" sz="2000" dirty="0">
                <a:solidFill>
                  <a:schemeClr val="tx1">
                    <a:lumMod val="75000"/>
                    <a:lumOff val="25000"/>
                  </a:schemeClr>
                </a:solidFill>
                <a:latin typeface="Segoe UI" panose="020B0502040204020203" pitchFamily="34" charset="0"/>
                <a:cs typeface="Segoe UI" panose="020B0502040204020203" pitchFamily="34" charset="0"/>
              </a:rPr>
              <a:t>Daily use of cannabis, particularly high potency cannabis, is associated with increased symptoms of psychosis in people who have a psychotic disorder.</a:t>
            </a:r>
          </a:p>
          <a:p>
            <a:endParaRPr lang="en-US" sz="2400" dirty="0">
              <a:latin typeface="Segoe UI" panose="020B0502040204020203" pitchFamily="34" charset="0"/>
              <a:cs typeface="Segoe UI" panose="020B0502040204020203" pitchFamily="34" charset="0"/>
            </a:endParaRPr>
          </a:p>
          <a:p>
            <a:pPr>
              <a:spcAft>
                <a:spcPts val="600"/>
              </a:spcAft>
            </a:pPr>
            <a:r>
              <a:rPr lang="en-US" sz="2400" b="1" dirty="0">
                <a:solidFill>
                  <a:schemeClr val="tx1">
                    <a:lumMod val="85000"/>
                    <a:lumOff val="15000"/>
                  </a:schemeClr>
                </a:solidFill>
                <a:latin typeface="Segoe UI" panose="020B0502040204020203" pitchFamily="34" charset="0"/>
                <a:cs typeface="Segoe UI" panose="020B0502040204020203" pitchFamily="34" charset="0"/>
              </a:rPr>
              <a:t>Context</a:t>
            </a:r>
            <a:r>
              <a:rPr lang="en-US" sz="2400" dirty="0">
                <a:solidFill>
                  <a:schemeClr val="tx1">
                    <a:lumMod val="85000"/>
                    <a:lumOff val="15000"/>
                  </a:schemeClr>
                </a:solidFill>
                <a:latin typeface="Segoe UI" panose="020B0502040204020203" pitchFamily="34" charset="0"/>
                <a:cs typeface="Segoe UI" panose="020B0502040204020203" pitchFamily="34" charset="0"/>
              </a:rPr>
              <a:t>: </a:t>
            </a:r>
          </a:p>
          <a:p>
            <a:pPr marL="342900" indent="-342900">
              <a:buFont typeface="Wingdings" panose="05000000000000000000" pitchFamily="2" charset="2"/>
              <a:buChar char="ü"/>
            </a:pPr>
            <a:r>
              <a:rPr lang="en-US" sz="2000" dirty="0">
                <a:solidFill>
                  <a:schemeClr val="tx1">
                    <a:lumMod val="75000"/>
                    <a:lumOff val="25000"/>
                  </a:schemeClr>
                </a:solidFill>
                <a:latin typeface="Segoe UI" panose="020B0502040204020203" pitchFamily="34" charset="0"/>
                <a:cs typeface="Segoe UI" panose="020B0502040204020203" pitchFamily="34" charset="0"/>
              </a:rPr>
              <a:t>Studies on this topic define high potency cannabis as products with 10% or more THC.</a:t>
            </a:r>
          </a:p>
          <a:p>
            <a:pPr marL="342900" indent="-342900">
              <a:buFont typeface="Wingdings" panose="05000000000000000000" pitchFamily="2" charset="2"/>
              <a:buChar char="ü"/>
            </a:pPr>
            <a:r>
              <a:rPr lang="en-US" sz="2000" dirty="0">
                <a:solidFill>
                  <a:schemeClr val="tx1">
                    <a:lumMod val="75000"/>
                    <a:lumOff val="25000"/>
                  </a:schemeClr>
                </a:solidFill>
                <a:latin typeface="Segoe UI" panose="020B0502040204020203" pitchFamily="34" charset="0"/>
                <a:cs typeface="Segoe UI" panose="020B0502040204020203" pitchFamily="34" charset="0"/>
              </a:rPr>
              <a:t>There are no published studies investigating the association between products available in US legal market (60%-90% THC) and the onset of first episode psychosis or on increases of symptoms of in those who have a psychotic disorder.</a:t>
            </a:r>
          </a:p>
        </p:txBody>
      </p:sp>
      <p:sp>
        <p:nvSpPr>
          <p:cNvPr id="5" name="Content Placeholder 1"/>
          <p:cNvSpPr>
            <a:spLocks noGrp="1"/>
          </p:cNvSpPr>
          <p:nvPr>
            <p:ph idx="1"/>
          </p:nvPr>
        </p:nvSpPr>
        <p:spPr>
          <a:xfrm>
            <a:off x="193507" y="1008069"/>
            <a:ext cx="11760368" cy="523875"/>
          </a:xfrm>
        </p:spPr>
        <p:txBody>
          <a:bodyPr>
            <a:noAutofit/>
          </a:bodyPr>
          <a:lstStyle/>
          <a:p>
            <a:pPr marL="0" indent="0" algn="ctr">
              <a:buNone/>
            </a:pPr>
            <a:r>
              <a:rPr lang="en-US" b="1" dirty="0">
                <a:solidFill>
                  <a:srgbClr val="6B4587"/>
                </a:solidFill>
              </a:rPr>
              <a:t>Frequent use of high potency increases risk of a psychotic disorder</a:t>
            </a:r>
          </a:p>
        </p:txBody>
      </p:sp>
      <p:sp>
        <p:nvSpPr>
          <p:cNvPr id="7" name="TextBox 6">
            <a:extLst>
              <a:ext uri="{FF2B5EF4-FFF2-40B4-BE49-F238E27FC236}">
                <a16:creationId xmlns="" xmlns:a16="http://schemas.microsoft.com/office/drawing/2014/main" id="{D9AE9DCC-E9F9-DE45-B561-3C1F17E42BFC}"/>
              </a:ext>
            </a:extLst>
          </p:cNvPr>
          <p:cNvSpPr txBox="1"/>
          <p:nvPr/>
        </p:nvSpPr>
        <p:spPr>
          <a:xfrm>
            <a:off x="0" y="6560981"/>
            <a:ext cx="12192000" cy="307777"/>
          </a:xfrm>
          <a:prstGeom prst="rect">
            <a:avLst/>
          </a:prstGeom>
          <a:solidFill>
            <a:schemeClr val="bg1">
              <a:lumMod val="95000"/>
            </a:schemeClr>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Michael </a:t>
            </a:r>
            <a:r>
              <a:rPr lang="en-US" sz="1400" dirty="0" err="1">
                <a:latin typeface="Segoe UI" panose="020B0502040204020203" pitchFamily="34" charset="0"/>
                <a:cs typeface="Segoe UI" panose="020B0502040204020203" pitchFamily="34" charset="0"/>
              </a:rPr>
              <a:t>McDonell</a:t>
            </a:r>
            <a:r>
              <a:rPr lang="en-US" sz="1400" dirty="0">
                <a:latin typeface="Segoe UI" panose="020B0502040204020203" pitchFamily="34" charset="0"/>
                <a:cs typeface="Segoe UI" panose="020B0502040204020203" pitchFamily="34" charset="0"/>
              </a:rPr>
              <a:t>, PhD, Washington State University</a:t>
            </a:r>
          </a:p>
        </p:txBody>
      </p:sp>
    </p:spTree>
    <p:extLst>
      <p:ext uri="{BB962C8B-B14F-4D97-AF65-F5344CB8AC3E}">
        <p14:creationId xmlns:p14="http://schemas.microsoft.com/office/powerpoint/2010/main" val="508954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5" name="Content Placeholder 1"/>
          <p:cNvSpPr>
            <a:spLocks noGrp="1"/>
          </p:cNvSpPr>
          <p:nvPr>
            <p:ph idx="1"/>
          </p:nvPr>
        </p:nvSpPr>
        <p:spPr>
          <a:xfrm>
            <a:off x="6502468" y="2413946"/>
            <a:ext cx="4833200" cy="1017743"/>
          </a:xfrm>
        </p:spPr>
        <p:txBody>
          <a:bodyPr>
            <a:normAutofit/>
          </a:bodyPr>
          <a:lstStyle/>
          <a:p>
            <a:pPr marL="0" indent="0" algn="ctr">
              <a:buNone/>
            </a:pPr>
            <a:r>
              <a:rPr lang="en-US" sz="3200" b="1" dirty="0">
                <a:solidFill>
                  <a:srgbClr val="6B4587"/>
                </a:solidFill>
              </a:rPr>
              <a:t>Cannabis Concentration and Adolescence</a:t>
            </a:r>
          </a:p>
        </p:txBody>
      </p:sp>
      <p:sp>
        <p:nvSpPr>
          <p:cNvPr id="7" name="TextBox 6">
            <a:extLst>
              <a:ext uri="{FF2B5EF4-FFF2-40B4-BE49-F238E27FC236}">
                <a16:creationId xmlns="" xmlns:a16="http://schemas.microsoft.com/office/drawing/2014/main" id="{DCE0B6E6-66B2-4FDB-8978-826D69273CE2}"/>
              </a:ext>
            </a:extLst>
          </p:cNvPr>
          <p:cNvSpPr txBox="1"/>
          <p:nvPr/>
        </p:nvSpPr>
        <p:spPr>
          <a:xfrm>
            <a:off x="5646137" y="6551722"/>
            <a:ext cx="6545863" cy="307777"/>
          </a:xfrm>
          <a:prstGeom prst="rect">
            <a:avLst/>
          </a:prstGeom>
          <a:solidFill>
            <a:schemeClr val="bg1">
              <a:lumMod val="95000"/>
            </a:schemeClr>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Nephi Stella, PhD, University of Washington</a:t>
            </a:r>
          </a:p>
        </p:txBody>
      </p:sp>
      <p:pic>
        <p:nvPicPr>
          <p:cNvPr id="4" name="Picture 3" descr="Adolescent walking and holding a skateboard">
            <a:extLst>
              <a:ext uri="{FF2B5EF4-FFF2-40B4-BE49-F238E27FC236}">
                <a16:creationId xmlns="" xmlns:a16="http://schemas.microsoft.com/office/drawing/2014/main" id="{5DAED816-FE71-4FC5-82D3-DC98A55792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64"/>
          <a:stretch/>
        </p:blipFill>
        <p:spPr>
          <a:xfrm>
            <a:off x="0" y="720532"/>
            <a:ext cx="5646137" cy="6137468"/>
          </a:xfrm>
          <a:prstGeom prst="rect">
            <a:avLst/>
          </a:prstGeom>
        </p:spPr>
      </p:pic>
    </p:spTree>
    <p:extLst>
      <p:ext uri="{BB962C8B-B14F-4D97-AF65-F5344CB8AC3E}">
        <p14:creationId xmlns:p14="http://schemas.microsoft.com/office/powerpoint/2010/main" val="2970717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5" name="Rectangle 4">
            <a:extLst>
              <a:ext uri="{C183D7F6-B498-43B3-948B-1728B52AA6E4}">
                <adec:decorative xmlns="" xmlns:adec="http://schemas.microsoft.com/office/drawing/2017/decorative" val="1"/>
              </a:ext>
            </a:extLst>
          </p:cNvPr>
          <p:cNvSpPr/>
          <p:nvPr/>
        </p:nvSpPr>
        <p:spPr>
          <a:xfrm>
            <a:off x="443234" y="4808667"/>
            <a:ext cx="11253466" cy="1441581"/>
          </a:xfrm>
          <a:prstGeom prst="rect">
            <a:avLst/>
          </a:prstGeom>
          <a:solidFill>
            <a:srgbClr val="F2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C183D7F6-B498-43B3-948B-1728B52AA6E4}">
                <adec:decorative xmlns="" xmlns:adec="http://schemas.microsoft.com/office/drawing/2017/decorative" val="1"/>
              </a:ext>
            </a:extLst>
          </p:cNvPr>
          <p:cNvSpPr/>
          <p:nvPr/>
        </p:nvSpPr>
        <p:spPr>
          <a:xfrm>
            <a:off x="443232" y="2022437"/>
            <a:ext cx="11253467" cy="2592594"/>
          </a:xfrm>
          <a:prstGeom prst="rect">
            <a:avLst/>
          </a:prstGeom>
          <a:solidFill>
            <a:srgbClr val="F2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a:xfrm>
            <a:off x="236538" y="847735"/>
            <a:ext cx="11236493" cy="9506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b="1" dirty="0">
                <a:solidFill>
                  <a:srgbClr val="6B4587"/>
                </a:solidFill>
              </a:rPr>
              <a:t>Dose-response relationship</a:t>
            </a:r>
          </a:p>
          <a:p>
            <a:pPr marL="0" indent="0" algn="ctr">
              <a:lnSpc>
                <a:spcPct val="100000"/>
              </a:lnSpc>
              <a:spcBef>
                <a:spcPts val="0"/>
              </a:spcBef>
              <a:buFont typeface="Arial" panose="020B0604020202020204" pitchFamily="34" charset="0"/>
              <a:buNone/>
            </a:pPr>
            <a:r>
              <a:rPr lang="en-US" b="1" dirty="0">
                <a:solidFill>
                  <a:srgbClr val="6B4587"/>
                </a:solidFill>
              </a:rPr>
              <a:t>Negative impact of cannabis use during adolescence</a:t>
            </a:r>
          </a:p>
        </p:txBody>
      </p:sp>
      <p:sp>
        <p:nvSpPr>
          <p:cNvPr id="2" name="Content Placeholder 1"/>
          <p:cNvSpPr>
            <a:spLocks noGrp="1"/>
          </p:cNvSpPr>
          <p:nvPr>
            <p:ph idx="1"/>
          </p:nvPr>
        </p:nvSpPr>
        <p:spPr>
          <a:xfrm>
            <a:off x="443233" y="2119311"/>
            <a:ext cx="11029798" cy="4034063"/>
          </a:xfrm>
        </p:spPr>
        <p:txBody>
          <a:bodyPr>
            <a:normAutofit fontScale="92500" lnSpcReduction="10000"/>
          </a:bodyPr>
          <a:lstStyle/>
          <a:p>
            <a:pPr marL="0" indent="0">
              <a:spcBef>
                <a:spcPts val="600"/>
              </a:spcBef>
              <a:spcAft>
                <a:spcPts val="600"/>
              </a:spcAft>
              <a:buNone/>
            </a:pPr>
            <a:r>
              <a:rPr lang="en-US" sz="2600" b="1" dirty="0">
                <a:solidFill>
                  <a:schemeClr val="tx1">
                    <a:lumMod val="85000"/>
                    <a:lumOff val="15000"/>
                  </a:schemeClr>
                </a:solidFill>
              </a:rPr>
              <a:t>Take Away</a:t>
            </a:r>
            <a:r>
              <a:rPr lang="en-US" sz="2600" dirty="0">
                <a:solidFill>
                  <a:schemeClr val="tx1">
                    <a:lumMod val="85000"/>
                    <a:lumOff val="15000"/>
                  </a:schemeClr>
                </a:solidFill>
              </a:rPr>
              <a:t>: </a:t>
            </a:r>
          </a:p>
          <a:p>
            <a:pPr marL="0" indent="0">
              <a:buNone/>
            </a:pPr>
            <a:r>
              <a:rPr lang="en-US" sz="2400" dirty="0">
                <a:solidFill>
                  <a:schemeClr val="tx1">
                    <a:lumMod val="75000"/>
                    <a:lumOff val="25000"/>
                  </a:schemeClr>
                </a:solidFill>
              </a:rPr>
              <a:t>Strong evidence exists on the detrimental impact of THC use during adolescence. </a:t>
            </a:r>
          </a:p>
          <a:p>
            <a:pPr marL="744538" indent="-342900"/>
            <a:r>
              <a:rPr lang="en-US" sz="2400" dirty="0">
                <a:solidFill>
                  <a:schemeClr val="tx1">
                    <a:lumMod val="75000"/>
                    <a:lumOff val="25000"/>
                  </a:schemeClr>
                </a:solidFill>
              </a:rPr>
              <a:t>This impact can be modeled in adolescent rodents, providing an opportunity to study the response of the developing brain and explore treatment approaches. </a:t>
            </a:r>
          </a:p>
          <a:p>
            <a:pPr marL="744538" indent="-342900"/>
            <a:r>
              <a:rPr lang="en-US" sz="2400" dirty="0">
                <a:solidFill>
                  <a:schemeClr val="tx1">
                    <a:lumMod val="75000"/>
                    <a:lumOff val="25000"/>
                  </a:schemeClr>
                </a:solidFill>
              </a:rPr>
              <a:t>Available evidence suggests a dose-response relationship, where negative impacts are higher with highly potent THC and/or more frequent use.</a:t>
            </a:r>
          </a:p>
          <a:p>
            <a:pPr marL="0" indent="0">
              <a:buNone/>
            </a:pPr>
            <a:endParaRPr lang="en-US" sz="2400" dirty="0"/>
          </a:p>
          <a:p>
            <a:pPr marL="0" indent="0">
              <a:lnSpc>
                <a:spcPct val="110000"/>
              </a:lnSpc>
              <a:spcBef>
                <a:spcPts val="0"/>
              </a:spcBef>
              <a:spcAft>
                <a:spcPts val="600"/>
              </a:spcAft>
              <a:buNone/>
            </a:pPr>
            <a:r>
              <a:rPr lang="en-US" sz="2600" b="1" dirty="0">
                <a:solidFill>
                  <a:schemeClr val="tx1">
                    <a:lumMod val="85000"/>
                    <a:lumOff val="15000"/>
                  </a:schemeClr>
                </a:solidFill>
              </a:rPr>
              <a:t>Context</a:t>
            </a:r>
            <a:r>
              <a:rPr lang="en-US" sz="2600" dirty="0">
                <a:solidFill>
                  <a:schemeClr val="tx1">
                    <a:lumMod val="85000"/>
                    <a:lumOff val="15000"/>
                  </a:schemeClr>
                </a:solidFill>
              </a:rPr>
              <a:t>: </a:t>
            </a:r>
          </a:p>
          <a:p>
            <a:pPr marL="0" indent="0">
              <a:lnSpc>
                <a:spcPct val="110000"/>
              </a:lnSpc>
              <a:spcBef>
                <a:spcPts val="0"/>
              </a:spcBef>
              <a:buNone/>
            </a:pPr>
            <a:r>
              <a:rPr lang="en-US" sz="2400" dirty="0">
                <a:solidFill>
                  <a:schemeClr val="tx1">
                    <a:lumMod val="75000"/>
                    <a:lumOff val="25000"/>
                  </a:schemeClr>
                </a:solidFill>
              </a:rPr>
              <a:t>Human studies suggest that limiting the availability of high-potency cannabis may reduce the number of individuals who develop CUD and the risk of mental health disorders.</a:t>
            </a:r>
          </a:p>
        </p:txBody>
      </p:sp>
      <p:sp>
        <p:nvSpPr>
          <p:cNvPr id="3" name="TextBox 2">
            <a:extLst>
              <a:ext uri="{FF2B5EF4-FFF2-40B4-BE49-F238E27FC236}">
                <a16:creationId xmlns="" xmlns:a16="http://schemas.microsoft.com/office/drawing/2014/main" id="{D9AE9DCC-E9F9-DE45-B561-3C1F17E42BFC}"/>
              </a:ext>
            </a:extLst>
          </p:cNvPr>
          <p:cNvSpPr txBox="1"/>
          <p:nvPr/>
        </p:nvSpPr>
        <p:spPr>
          <a:xfrm>
            <a:off x="0" y="6550223"/>
            <a:ext cx="12192000" cy="307777"/>
          </a:xfrm>
          <a:prstGeom prst="rect">
            <a:avLst/>
          </a:prstGeom>
          <a:solidFill>
            <a:schemeClr val="bg1">
              <a:lumMod val="95000"/>
            </a:schemeClr>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Nephi Stella, PhD, University of Washington</a:t>
            </a:r>
          </a:p>
        </p:txBody>
      </p:sp>
    </p:spTree>
    <p:extLst>
      <p:ext uri="{BB962C8B-B14F-4D97-AF65-F5344CB8AC3E}">
        <p14:creationId xmlns:p14="http://schemas.microsoft.com/office/powerpoint/2010/main" val="285654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a:t>
            </a:r>
          </a:p>
        </p:txBody>
      </p:sp>
      <p:sp>
        <p:nvSpPr>
          <p:cNvPr id="12" name="Content Placeholder 1"/>
          <p:cNvSpPr>
            <a:spLocks noGrp="1"/>
          </p:cNvSpPr>
          <p:nvPr>
            <p:ph idx="1"/>
          </p:nvPr>
        </p:nvSpPr>
        <p:spPr>
          <a:xfrm>
            <a:off x="193507" y="930089"/>
            <a:ext cx="11236493" cy="523875"/>
          </a:xfrm>
        </p:spPr>
        <p:txBody>
          <a:bodyPr>
            <a:normAutofit lnSpcReduction="10000"/>
          </a:bodyPr>
          <a:lstStyle/>
          <a:p>
            <a:pPr marL="0" indent="0" algn="ctr">
              <a:buNone/>
            </a:pPr>
            <a:r>
              <a:rPr lang="en-US" sz="3200" b="1" dirty="0">
                <a:solidFill>
                  <a:srgbClr val="6B4587"/>
                </a:solidFill>
              </a:rPr>
              <a:t>Other important findings</a:t>
            </a:r>
          </a:p>
        </p:txBody>
      </p:sp>
      <p:sp>
        <p:nvSpPr>
          <p:cNvPr id="9" name="Text Box 2"/>
          <p:cNvSpPr txBox="1">
            <a:spLocks noChangeArrowheads="1"/>
          </p:cNvSpPr>
          <p:nvPr/>
        </p:nvSpPr>
        <p:spPr bwMode="auto">
          <a:xfrm>
            <a:off x="193507" y="1611891"/>
            <a:ext cx="11725966" cy="1543707"/>
          </a:xfrm>
          <a:prstGeom prst="rect">
            <a:avLst/>
          </a:prstGeom>
          <a:solidFill>
            <a:srgbClr val="F2EFF5"/>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Titration</a:t>
            </a:r>
            <a:r>
              <a:rPr kumimoji="0" lang="en-US" altLang="en-US" sz="2200" b="0"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a:t>
            </a:r>
            <a:r>
              <a:rPr kumimoji="0" lang="en-US" altLang="en-US" sz="2200" b="0" i="0" u="none" strike="noStrike" cap="none" normalizeH="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kumimoji="0" lang="en-US" altLang="en-US" sz="2200" b="0" i="0" u="none" strike="noStrike" cap="none" normalizeH="0" dirty="0">
                <a:ln>
                  <a:noFill/>
                </a:ln>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a:t>
            </a:r>
            <a:r>
              <a:rPr kumimoji="0" lang="en-US" altLang="en-US" sz="2200" b="0" i="0" u="none" strike="noStrike" cap="none" normalizeH="0" baseline="0" dirty="0">
                <a:ln>
                  <a:noFill/>
                </a:ln>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umans and animals can </a:t>
            </a:r>
            <a:r>
              <a:rPr kumimoji="0" lang="en-US" altLang="en-US" sz="2200" b="1" i="0" u="none" strike="noStrike" cap="none" normalizeH="0" baseline="0" dirty="0">
                <a:ln>
                  <a:noFill/>
                </a:ln>
                <a:solidFill>
                  <a:srgbClr val="6B4587"/>
                </a:solidFill>
                <a:effectLst/>
                <a:latin typeface="Segoe UI" panose="020B0502040204020203" pitchFamily="34" charset="0"/>
                <a:ea typeface="Calibri" panose="020F0502020204030204" pitchFamily="34" charset="0"/>
                <a:cs typeface="Segoe UI" panose="020B0502040204020203" pitchFamily="34" charset="0"/>
              </a:rPr>
              <a:t>self-titrate</a:t>
            </a:r>
            <a:r>
              <a:rPr kumimoji="0" lang="en-US" altLang="en-US" sz="2200" b="0" i="0" u="none" strike="noStrike" cap="none" normalizeH="0" baseline="0" dirty="0">
                <a:ln>
                  <a:noFill/>
                </a:ln>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 their use of cannabis products, adjusting their intake to </a:t>
            </a:r>
            <a:r>
              <a:rPr kumimoji="0" lang="en-US" altLang="en-US" sz="2200" b="1" i="0" u="none" strike="noStrike" cap="none" normalizeH="0" baseline="0" dirty="0">
                <a:ln>
                  <a:noFill/>
                </a:ln>
                <a:solidFill>
                  <a:srgbClr val="6B4587"/>
                </a:solidFill>
                <a:effectLst/>
                <a:latin typeface="Segoe UI" panose="020B0502040204020203" pitchFamily="34" charset="0"/>
                <a:ea typeface="Calibri" panose="020F0502020204030204" pitchFamily="34" charset="0"/>
                <a:cs typeface="Segoe UI" panose="020B0502040204020203" pitchFamily="34" charset="0"/>
              </a:rPr>
              <a:t>compensate for potency</a:t>
            </a:r>
            <a:r>
              <a:rPr kumimoji="0" lang="en-US" altLang="en-US" sz="2200" b="0" i="0" u="none" strike="noStrike" cap="none" normalizeH="0" baseline="0" dirty="0">
                <a:ln>
                  <a:noFill/>
                </a:ln>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 The human study reported above was conducted with </a:t>
            </a:r>
            <a:r>
              <a:rPr kumimoji="0" lang="en-US" altLang="en-US" sz="2200" b="1" i="0" u="none" strike="noStrike" cap="none" normalizeH="0" baseline="0" dirty="0">
                <a:ln>
                  <a:noFill/>
                </a:ln>
                <a:solidFill>
                  <a:srgbClr val="6B4587"/>
                </a:solidFill>
                <a:effectLst/>
                <a:latin typeface="Segoe UI" panose="020B0502040204020203" pitchFamily="34" charset="0"/>
                <a:ea typeface="Calibri" panose="020F0502020204030204" pitchFamily="34" charset="0"/>
                <a:cs typeface="Segoe UI" panose="020B0502040204020203" pitchFamily="34" charset="0"/>
              </a:rPr>
              <a:t>adult regular cannabis users</a:t>
            </a:r>
            <a:r>
              <a:rPr kumimoji="0" lang="en-US" altLang="en-US" sz="2200" b="1" i="0" u="none" strike="noStrike" cap="none" normalizeH="0" baseline="0" dirty="0">
                <a:ln>
                  <a:noFill/>
                </a:ln>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 </a:t>
            </a:r>
            <a:r>
              <a:rPr kumimoji="0" lang="en-US" altLang="en-US" sz="2200" b="0" i="0" u="none" strike="noStrike" cap="none" normalizeH="0" baseline="0" dirty="0">
                <a:ln>
                  <a:noFill/>
                </a:ln>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and cannot be generalized for people under 21 and non-regular users.</a:t>
            </a:r>
          </a:p>
        </p:txBody>
      </p:sp>
      <p:sp>
        <p:nvSpPr>
          <p:cNvPr id="13" name="TextBox 12">
            <a:extLst>
              <a:ext uri="{FF2B5EF4-FFF2-40B4-BE49-F238E27FC236}">
                <a16:creationId xmlns="" xmlns:a16="http://schemas.microsoft.com/office/drawing/2014/main" id="{D9AE9DCC-E9F9-DE45-B561-3C1F17E42BFC}"/>
              </a:ext>
            </a:extLst>
          </p:cNvPr>
          <p:cNvSpPr txBox="1"/>
          <p:nvPr/>
        </p:nvSpPr>
        <p:spPr>
          <a:xfrm>
            <a:off x="193506" y="3132181"/>
            <a:ext cx="11725967" cy="307777"/>
          </a:xfrm>
          <a:prstGeom prst="rect">
            <a:avLst/>
          </a:prstGeom>
          <a:solidFill>
            <a:srgbClr val="F2EFF5"/>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Carrie </a:t>
            </a:r>
            <a:r>
              <a:rPr lang="en-US" sz="1400" dirty="0" err="1">
                <a:latin typeface="Segoe UI" panose="020B0502040204020203" pitchFamily="34" charset="0"/>
                <a:cs typeface="Segoe UI" panose="020B0502040204020203" pitchFamily="34" charset="0"/>
              </a:rPr>
              <a:t>Cuttler</a:t>
            </a:r>
            <a:r>
              <a:rPr lang="en-US" sz="1400" dirty="0">
                <a:latin typeface="Segoe UI" panose="020B0502040204020203" pitchFamily="34" charset="0"/>
                <a:cs typeface="Segoe UI" panose="020B0502040204020203" pitchFamily="34" charset="0"/>
              </a:rPr>
              <a:t>, PhD, Washington State University</a:t>
            </a:r>
          </a:p>
        </p:txBody>
      </p:sp>
      <p:sp>
        <p:nvSpPr>
          <p:cNvPr id="8" name="Rectangle 6">
            <a:extLst>
              <a:ext uri="{C183D7F6-B498-43B3-948B-1728B52AA6E4}">
                <adec:decorative xmlns="" xmlns:adec="http://schemas.microsoft.com/office/drawing/2017/decorative" val="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8">
            <a:extLst>
              <a:ext uri="{C183D7F6-B498-43B3-948B-1728B52AA6E4}">
                <adec:decorative xmlns="" xmlns:adec="http://schemas.microsoft.com/office/drawing/2017/decorative" val="1"/>
              </a:ext>
            </a:extLst>
          </p:cNvPr>
          <p:cNvSpPr>
            <a:spLocks noChangeArrowheads="1"/>
          </p:cNvSpPr>
          <p:nvPr/>
        </p:nvSpPr>
        <p:spPr bwMode="auto">
          <a:xfrm>
            <a:off x="0" y="1714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p:nvPr/>
        </p:nvSpPr>
        <p:spPr>
          <a:xfrm>
            <a:off x="193507" y="3732904"/>
            <a:ext cx="11725966" cy="839730"/>
          </a:xfrm>
          <a:prstGeom prst="rect">
            <a:avLst/>
          </a:prstGeom>
          <a:solidFill>
            <a:srgbClr val="F2EFF5"/>
          </a:solidFill>
        </p:spPr>
        <p:txBody>
          <a:bodyPr wrap="square">
            <a:noAutofit/>
          </a:bodyPr>
          <a:lstStyle/>
          <a:p>
            <a:r>
              <a:rPr lang="en-US" sz="2200" b="1" dirty="0">
                <a:latin typeface="Segoe UI" panose="020B0502040204020203" pitchFamily="34" charset="0"/>
                <a:ea typeface="Calibri" panose="020F0502020204030204" pitchFamily="34" charset="0"/>
              </a:rPr>
              <a:t>Driving</a:t>
            </a:r>
            <a:r>
              <a:rPr lang="en-US" sz="2200" dirty="0">
                <a:latin typeface="Segoe UI" panose="020B0502040204020203" pitchFamily="34" charset="0"/>
                <a:ea typeface="Calibri" panose="020F0502020204030204" pitchFamily="34" charset="0"/>
              </a:rPr>
              <a:t>: </a:t>
            </a:r>
            <a:r>
              <a:rPr lang="en-US" sz="2200" dirty="0">
                <a:solidFill>
                  <a:schemeClr val="tx1">
                    <a:lumMod val="75000"/>
                    <a:lumOff val="25000"/>
                  </a:schemeClr>
                </a:solidFill>
                <a:latin typeface="Segoe UI" panose="020B0502040204020203" pitchFamily="34" charset="0"/>
                <a:ea typeface="Calibri" panose="020F0502020204030204" pitchFamily="34" charset="0"/>
              </a:rPr>
              <a:t>Research supports a link between cannabis consumption and driving impairment. </a:t>
            </a:r>
          </a:p>
          <a:p>
            <a:r>
              <a:rPr lang="en-US" sz="2200" b="1" dirty="0">
                <a:latin typeface="Segoe UI" panose="020B0502040204020203" pitchFamily="34" charset="0"/>
                <a:ea typeface="Calibri" panose="020F0502020204030204" pitchFamily="34" charset="0"/>
              </a:rPr>
              <a:t>Driving and Potency</a:t>
            </a:r>
            <a:r>
              <a:rPr lang="en-US" sz="2200" dirty="0">
                <a:latin typeface="Segoe UI" panose="020B0502040204020203" pitchFamily="34" charset="0"/>
                <a:ea typeface="Calibri" panose="020F0502020204030204" pitchFamily="34" charset="0"/>
              </a:rPr>
              <a:t>: </a:t>
            </a:r>
            <a:r>
              <a:rPr lang="en-US" sz="2200" dirty="0">
                <a:solidFill>
                  <a:schemeClr val="tx1">
                    <a:lumMod val="75000"/>
                    <a:lumOff val="25000"/>
                  </a:schemeClr>
                </a:solidFill>
                <a:latin typeface="Segoe UI" panose="020B0502040204020203" pitchFamily="34" charset="0"/>
                <a:ea typeface="Calibri" panose="020F0502020204030204" pitchFamily="34" charset="0"/>
              </a:rPr>
              <a:t>No consensus exists on THC concentration and impairment.</a:t>
            </a:r>
          </a:p>
        </p:txBody>
      </p:sp>
      <p:sp>
        <p:nvSpPr>
          <p:cNvPr id="14" name="TextBox 13">
            <a:extLst>
              <a:ext uri="{FF2B5EF4-FFF2-40B4-BE49-F238E27FC236}">
                <a16:creationId xmlns="" xmlns:a16="http://schemas.microsoft.com/office/drawing/2014/main" id="{D9AE9DCC-E9F9-DE45-B561-3C1F17E42BFC}"/>
              </a:ext>
            </a:extLst>
          </p:cNvPr>
          <p:cNvSpPr txBox="1"/>
          <p:nvPr/>
        </p:nvSpPr>
        <p:spPr>
          <a:xfrm>
            <a:off x="193506" y="4572634"/>
            <a:ext cx="11725967" cy="307777"/>
          </a:xfrm>
          <a:prstGeom prst="rect">
            <a:avLst/>
          </a:prstGeom>
          <a:solidFill>
            <a:srgbClr val="F2EFF5"/>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Dale Willits, PhD,  Washington State University</a:t>
            </a:r>
          </a:p>
        </p:txBody>
      </p:sp>
      <p:sp>
        <p:nvSpPr>
          <p:cNvPr id="2" name="Rectangle 1"/>
          <p:cNvSpPr/>
          <p:nvPr/>
        </p:nvSpPr>
        <p:spPr>
          <a:xfrm>
            <a:off x="193506" y="5207072"/>
            <a:ext cx="11725967" cy="1145581"/>
          </a:xfrm>
          <a:prstGeom prst="rect">
            <a:avLst/>
          </a:prstGeom>
          <a:solidFill>
            <a:srgbClr val="F2EFF5"/>
          </a:solidFill>
        </p:spPr>
        <p:txBody>
          <a:bodyPr wrap="square">
            <a:noAutofit/>
          </a:bodyPr>
          <a:lstStyle/>
          <a:p>
            <a:pPr>
              <a:spcAft>
                <a:spcPts val="600"/>
              </a:spcAft>
            </a:pPr>
            <a:r>
              <a:rPr lang="en-US" sz="2200" b="1" dirty="0">
                <a:latin typeface="Segoe UI" panose="020B0502040204020203" pitchFamily="34" charset="0"/>
                <a:cs typeface="Segoe UI" panose="020B0502040204020203" pitchFamily="34" charset="0"/>
              </a:rPr>
              <a:t>Pregnancy</a:t>
            </a:r>
            <a:r>
              <a:rPr lang="en-US" sz="2200" dirty="0">
                <a:latin typeface="Segoe UI" panose="020B0502040204020203" pitchFamily="34" charset="0"/>
                <a:cs typeface="Segoe UI" panose="020B0502040204020203" pitchFamily="34" charset="0"/>
              </a:rPr>
              <a:t>: Cannabis use is associated with negative health impacts for infants. </a:t>
            </a:r>
          </a:p>
          <a:p>
            <a:r>
              <a:rPr lang="en-US" sz="2200" b="1" dirty="0">
                <a:latin typeface="Segoe UI" panose="020B0502040204020203" pitchFamily="34" charset="0"/>
                <a:cs typeface="Segoe UI" panose="020B0502040204020203" pitchFamily="34" charset="0"/>
              </a:rPr>
              <a:t>Pregnancy and potency</a:t>
            </a:r>
            <a:r>
              <a:rPr lang="en-US" sz="2200" dirty="0">
                <a:latin typeface="Segoe UI" panose="020B0502040204020203" pitchFamily="34" charset="0"/>
                <a:cs typeface="Segoe UI" panose="020B0502040204020203" pitchFamily="34" charset="0"/>
              </a:rPr>
              <a:t>:  No evidence from human studies to determine THC potency association with poor health outcome among infants.</a:t>
            </a:r>
          </a:p>
        </p:txBody>
      </p:sp>
      <p:sp>
        <p:nvSpPr>
          <p:cNvPr id="15" name="TextBox 14">
            <a:extLst>
              <a:ext uri="{FF2B5EF4-FFF2-40B4-BE49-F238E27FC236}">
                <a16:creationId xmlns="" xmlns:a16="http://schemas.microsoft.com/office/drawing/2014/main" id="{D9AE9DCC-E9F9-DE45-B561-3C1F17E42BFC}"/>
              </a:ext>
            </a:extLst>
          </p:cNvPr>
          <p:cNvSpPr txBox="1"/>
          <p:nvPr/>
        </p:nvSpPr>
        <p:spPr>
          <a:xfrm>
            <a:off x="193506" y="6359595"/>
            <a:ext cx="11725967" cy="307777"/>
          </a:xfrm>
          <a:prstGeom prst="rect">
            <a:avLst/>
          </a:prstGeom>
          <a:solidFill>
            <a:srgbClr val="F2EFF5"/>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Review by Celestina Barbosa-</a:t>
            </a:r>
            <a:r>
              <a:rPr lang="en-US" sz="1400" dirty="0" err="1">
                <a:latin typeface="Segoe UI" panose="020B0502040204020203" pitchFamily="34" charset="0"/>
                <a:cs typeface="Segoe UI" panose="020B0502040204020203" pitchFamily="34" charset="0"/>
              </a:rPr>
              <a:t>Leiker</a:t>
            </a:r>
            <a:r>
              <a:rPr lang="en-US" sz="1400" dirty="0">
                <a:latin typeface="Segoe UI" panose="020B0502040204020203" pitchFamily="34" charset="0"/>
                <a:cs typeface="Segoe UI" panose="020B0502040204020203" pitchFamily="34" charset="0"/>
              </a:rPr>
              <a:t>, PhD, Washington State University</a:t>
            </a:r>
          </a:p>
        </p:txBody>
      </p:sp>
    </p:spTree>
    <p:extLst>
      <p:ext uri="{BB962C8B-B14F-4D97-AF65-F5344CB8AC3E}">
        <p14:creationId xmlns:p14="http://schemas.microsoft.com/office/powerpoint/2010/main" val="293601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1" grpId="0" animBg="1"/>
      <p:bldP spid="14" grpId="0" animBg="1"/>
      <p:bldP spid="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5240319" y="2699450"/>
            <a:ext cx="6793329" cy="562059"/>
          </a:xfrm>
        </p:spPr>
        <p:txBody>
          <a:bodyPr>
            <a:noAutofit/>
          </a:bodyPr>
          <a:lstStyle/>
          <a:p>
            <a:pPr marL="0" indent="0" algn="ctr">
              <a:spcBef>
                <a:spcPct val="0"/>
              </a:spcBef>
              <a:buNone/>
            </a:pPr>
            <a:r>
              <a:rPr lang="en-US" sz="4400" b="1" dirty="0">
                <a:solidFill>
                  <a:srgbClr val="6F9171"/>
                </a:solidFill>
                <a:ea typeface="+mj-ea"/>
              </a:rPr>
              <a:t>Who is Most Affected?</a:t>
            </a:r>
          </a:p>
        </p:txBody>
      </p:sp>
      <p:pic>
        <p:nvPicPr>
          <p:cNvPr id="3" name="Picture 2" descr="Busy intersection of pedestrians">
            <a:extLst>
              <a:ext uri="{FF2B5EF4-FFF2-40B4-BE49-F238E27FC236}">
                <a16:creationId xmlns="" xmlns:a16="http://schemas.microsoft.com/office/drawing/2014/main" id="{0BFD3311-94B9-43A1-90E2-5F8F9C6C5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228600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Who is Most Affected?</a:t>
            </a:r>
          </a:p>
        </p:txBody>
      </p:sp>
      <p:pic>
        <p:nvPicPr>
          <p:cNvPr id="2" name="Picture 1" descr="Graph: people who dabbed cannabis in the past 30 days were more likely to be Latinx, have less education, a lower household income, no health insurance, and poorer mental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3" y="720532"/>
            <a:ext cx="8834655" cy="5615827"/>
          </a:xfrm>
          <a:prstGeom prst="rect">
            <a:avLst/>
          </a:prstGeom>
        </p:spPr>
      </p:pic>
      <p:sp>
        <p:nvSpPr>
          <p:cNvPr id="8" name="TextBox 7">
            <a:extLst>
              <a:ext uri="{FF2B5EF4-FFF2-40B4-BE49-F238E27FC236}">
                <a16:creationId xmlns="" xmlns:a16="http://schemas.microsoft.com/office/drawing/2014/main" id="{D9AE9DCC-E9F9-DE45-B561-3C1F17E42BFC}"/>
              </a:ext>
            </a:extLst>
          </p:cNvPr>
          <p:cNvSpPr txBox="1"/>
          <p:nvPr/>
        </p:nvSpPr>
        <p:spPr>
          <a:xfrm>
            <a:off x="1" y="6336276"/>
            <a:ext cx="12191999" cy="523220"/>
          </a:xfrm>
          <a:prstGeom prst="rect">
            <a:avLst/>
          </a:prstGeom>
          <a:solidFill>
            <a:schemeClr val="bg1">
              <a:lumMod val="95000"/>
            </a:schemeClr>
          </a:solidFill>
        </p:spPr>
        <p:txBody>
          <a:bodyPr wrap="square" rtlCol="0">
            <a:spAutoFit/>
          </a:bodyPr>
          <a:lstStyle/>
          <a:p>
            <a:pPr algn="ctr"/>
            <a:r>
              <a:rPr lang="en-US" sz="1400" dirty="0">
                <a:latin typeface="Segoe UI" panose="020B0502040204020203" pitchFamily="34" charset="0"/>
                <a:cs typeface="Segoe UI" panose="020B0502040204020203" pitchFamily="34" charset="0"/>
              </a:rPr>
              <a:t>Caislin Firth, PhD, University of Washington</a:t>
            </a:r>
          </a:p>
          <a:p>
            <a:pPr algn="ctr"/>
            <a:r>
              <a:rPr lang="en-CA" sz="1400" dirty="0">
                <a:latin typeface="Segoe UI" panose="020B0502040204020203" pitchFamily="34" charset="0"/>
                <a:cs typeface="Segoe UI" panose="020B0502040204020203" pitchFamily="34" charset="0"/>
              </a:rPr>
              <a:t>Data Source: 2015-2017 WA Department of Health, Behavioral Risk Factor Surveillance System (BRFSS)</a:t>
            </a:r>
          </a:p>
        </p:txBody>
      </p:sp>
    </p:spTree>
    <p:extLst>
      <p:ext uri="{BB962C8B-B14F-4D97-AF65-F5344CB8AC3E}">
        <p14:creationId xmlns:p14="http://schemas.microsoft.com/office/powerpoint/2010/main" val="1627579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cale with one person in a top hat on one side which is tipped down. The other side has several people and is tipped up."/>
          <p:cNvPicPr>
            <a:picLocks noChangeAspect="1"/>
          </p:cNvPicPr>
          <p:nvPr/>
        </p:nvPicPr>
        <p:blipFill rotWithShape="1">
          <a:blip r:embed="rId3">
            <a:extLst>
              <a:ext uri="{28A0092B-C50C-407E-A947-70E740481C1C}">
                <a14:useLocalDpi xmlns:a14="http://schemas.microsoft.com/office/drawing/2010/main" val="0"/>
              </a:ext>
            </a:extLst>
          </a:blip>
          <a:srcRect r="460"/>
          <a:stretch/>
        </p:blipFill>
        <p:spPr>
          <a:xfrm>
            <a:off x="3586" y="0"/>
            <a:ext cx="12188414" cy="6454588"/>
          </a:xfrm>
          <a:prstGeom prst="rect">
            <a:avLst/>
          </a:prstGeom>
        </p:spPr>
      </p:pic>
      <p:sp>
        <p:nvSpPr>
          <p:cNvPr id="2" name="Rectangle 1"/>
          <p:cNvSpPr/>
          <p:nvPr/>
        </p:nvSpPr>
        <p:spPr>
          <a:xfrm>
            <a:off x="0" y="5925409"/>
            <a:ext cx="12192000" cy="954107"/>
          </a:xfrm>
          <a:prstGeom prst="rect">
            <a:avLst/>
          </a:prstGeom>
          <a:solidFill>
            <a:schemeClr val="tx1"/>
          </a:solidFill>
        </p:spPr>
        <p:txBody>
          <a:bodyPr wrap="square">
            <a:spAutoFit/>
          </a:bodyPr>
          <a:lstStyle/>
          <a:p>
            <a:pPr marL="0" lvl="3" algn="ctr"/>
            <a:r>
              <a:rPr lang="en-US" altLang="en-US" sz="2800" b="1" dirty="0">
                <a:solidFill>
                  <a:schemeClr val="bg1"/>
                </a:solidFill>
                <a:latin typeface="Segoe UI" panose="020B0502040204020203" pitchFamily="34" charset="0"/>
                <a:cs typeface="Segoe UI" panose="020B0502040204020203" pitchFamily="34" charset="0"/>
              </a:rPr>
              <a:t>High potency cannabis disproportionally affects</a:t>
            </a:r>
          </a:p>
          <a:p>
            <a:pPr marL="0" lvl="3" algn="ctr">
              <a:spcAft>
                <a:spcPts val="1000"/>
              </a:spcAft>
            </a:pPr>
            <a:r>
              <a:rPr lang="en-US" altLang="en-US" sz="2800" b="1" dirty="0">
                <a:solidFill>
                  <a:schemeClr val="bg1"/>
                </a:solidFill>
                <a:latin typeface="Segoe UI" panose="020B0502040204020203" pitchFamily="34" charset="0"/>
                <a:cs typeface="Segoe UI" panose="020B0502040204020203" pitchFamily="34" charset="0"/>
              </a:rPr>
              <a:t>marginalized and/or vulnerable populations </a:t>
            </a:r>
          </a:p>
        </p:txBody>
      </p:sp>
    </p:spTree>
    <p:extLst>
      <p:ext uri="{BB962C8B-B14F-4D97-AF65-F5344CB8AC3E}">
        <p14:creationId xmlns:p14="http://schemas.microsoft.com/office/powerpoint/2010/main" val="2437592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 xmlns:adec="http://schemas.microsoft.com/office/drawing/2017/decorative" val="1"/>
              </a:ext>
            </a:extLst>
          </p:cNvPr>
          <p:cNvSpPr/>
          <p:nvPr/>
        </p:nvSpPr>
        <p:spPr>
          <a:xfrm>
            <a:off x="831850" y="4589463"/>
            <a:ext cx="11360150" cy="1241182"/>
          </a:xfrm>
          <a:prstGeom prst="rect">
            <a:avLst/>
          </a:prstGeom>
          <a:solidFill>
            <a:srgbClr val="F2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 xmlns:a16="http://schemas.microsoft.com/office/drawing/2014/main" id="{903203BC-66AB-4636-B89F-F4E4278918FD}"/>
              </a:ext>
            </a:extLst>
          </p:cNvPr>
          <p:cNvSpPr>
            <a:spLocks noGrp="1"/>
          </p:cNvSpPr>
          <p:nvPr>
            <p:ph type="body" idx="1"/>
          </p:nvPr>
        </p:nvSpPr>
        <p:spPr>
          <a:xfrm>
            <a:off x="831850" y="4600221"/>
            <a:ext cx="10515600" cy="1500187"/>
          </a:xfrm>
        </p:spPr>
        <p:txBody>
          <a:bodyPr>
            <a:normAutofit/>
          </a:bodyPr>
          <a:lstStyle/>
          <a:p>
            <a:r>
              <a:rPr lang="en-US" sz="8800" dirty="0"/>
              <a:t>DISCLAIMER</a:t>
            </a:r>
          </a:p>
        </p:txBody>
      </p:sp>
      <p:sp>
        <p:nvSpPr>
          <p:cNvPr id="4" name="Content Placeholder 4" descr="The content expressed herein do not reflect the official position of the Department of Health and Human Services (DHHS), SAMHSA. No official support or endorsement of DHHS, SAMHSA, for the opinions described in this document is intended or should be inferred. This work is supported by the following cooperative agreement from the Substance Abuse and Mental Health Services Administration: Northwest PTTC: H79SP080995.  Date of production, June 30, 2020 &#10;">
            <a:extLst>
              <a:ext uri="{FF2B5EF4-FFF2-40B4-BE49-F238E27FC236}">
                <a16:creationId xmlns="" xmlns:a16="http://schemas.microsoft.com/office/drawing/2014/main" id="{5D386566-BAC8-436C-B77C-AA98F33B1ABB}"/>
              </a:ext>
            </a:extLst>
          </p:cNvPr>
          <p:cNvSpPr>
            <a:spLocks noGrp="1"/>
          </p:cNvSpPr>
          <p:nvPr>
            <p:ph type="title"/>
          </p:nvPr>
        </p:nvSpPr>
        <p:spPr>
          <a:xfrm>
            <a:off x="831850" y="1709738"/>
            <a:ext cx="10515600" cy="2852737"/>
          </a:xfrm>
        </p:spPr>
        <p:txBody>
          <a:bodyPr/>
          <a:lstStyle/>
          <a:p>
            <a:r>
              <a:rPr lang="en-US" sz="2000" dirty="0">
                <a:solidFill>
                  <a:schemeClr val="tx1"/>
                </a:solidFill>
              </a:rPr>
              <a:t>The content expressed herein do not reflect the official position of the Division of Behavioral Health and Recovery at the WA State Health Care Authority. No official support or endorsement for the opinions described in this document is intended or should be inferred. The focus is on THC content and non-medical use.</a:t>
            </a:r>
          </a:p>
        </p:txBody>
      </p:sp>
    </p:spTree>
    <p:extLst>
      <p:ext uri="{BB962C8B-B14F-4D97-AF65-F5344CB8AC3E}">
        <p14:creationId xmlns:p14="http://schemas.microsoft.com/office/powerpoint/2010/main" val="2201329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193505" y="1012381"/>
            <a:ext cx="11236493" cy="4709150"/>
          </a:xfrm>
        </p:spPr>
        <p:txBody>
          <a:bodyPr>
            <a:normAutofit/>
          </a:bodyPr>
          <a:lstStyle/>
          <a:p>
            <a:pPr marL="0" indent="0" algn="ctr">
              <a:buNone/>
            </a:pPr>
            <a:r>
              <a:rPr lang="en-US" sz="3200" dirty="0"/>
              <a:t>THC Content in Cannabis Products Contributes to Adverse Health Effects in a Dose-Response Manner</a:t>
            </a:r>
          </a:p>
          <a:p>
            <a:pPr marL="0" indent="0">
              <a:buNone/>
            </a:pPr>
            <a:endParaRPr lang="en-US" sz="3200" dirty="0"/>
          </a:p>
          <a:p>
            <a:pPr lvl="1"/>
            <a:r>
              <a:rPr lang="en-US" dirty="0"/>
              <a:t>Increased risk imposed is particularly concerning for young users and those with certain pre-existing mental health conditions.</a:t>
            </a:r>
          </a:p>
          <a:p>
            <a:pPr lvl="1"/>
            <a:endParaRPr lang="en-US" dirty="0"/>
          </a:p>
          <a:p>
            <a:pPr lvl="1"/>
            <a:r>
              <a:rPr lang="en-US" dirty="0"/>
              <a:t>Harms are likely to disproportionately affect marginalized populations (low income, minorities) who choose high potency products because of their lower costs, ease and discrete nature of use, glamorization of its use through social media and advertising, and perception of safety. </a:t>
            </a:r>
            <a:endParaRPr lang="en-US" b="1" dirty="0">
              <a:solidFill>
                <a:srgbClr val="6B4587"/>
              </a:solidFill>
            </a:endParaRPr>
          </a:p>
        </p:txBody>
      </p:sp>
      <p:sp>
        <p:nvSpPr>
          <p:cNvPr id="8" name="TextBox 7">
            <a:extLst>
              <a:ext uri="{FF2B5EF4-FFF2-40B4-BE49-F238E27FC236}">
                <a16:creationId xmlns="" xmlns:a16="http://schemas.microsoft.com/office/drawing/2014/main" id="{3B3B1CC7-556B-4596-93CB-70FB74ADB685}"/>
              </a:ext>
            </a:extLst>
          </p:cNvPr>
          <p:cNvSpPr txBox="1"/>
          <p:nvPr/>
        </p:nvSpPr>
        <p:spPr>
          <a:xfrm>
            <a:off x="0" y="6334780"/>
            <a:ext cx="12192000" cy="307777"/>
          </a:xfrm>
          <a:prstGeom prst="rect">
            <a:avLst/>
          </a:prstGeom>
          <a:solidFill>
            <a:schemeClr val="bg1">
              <a:lumMod val="95000"/>
            </a:schemeClr>
          </a:solidFill>
        </p:spPr>
        <p:txBody>
          <a:bodyPr wrap="square" rtlCol="0">
            <a:spAutoFit/>
          </a:bodyPr>
          <a:lstStyle/>
          <a:p>
            <a:pPr algn="ctr"/>
            <a:endParaRPr lang="en-US" sz="1400" dirty="0">
              <a:latin typeface="Segoe UI" panose="020B0502040204020203" pitchFamily="34" charset="0"/>
              <a:cs typeface="Segoe UI" panose="020B0502040204020203" pitchFamily="34" charset="0"/>
            </a:endParaRPr>
          </a:p>
        </p:txBody>
      </p:sp>
      <p:sp>
        <p:nvSpPr>
          <p:cNvPr id="6"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Health Risks and Consequences—Take Home</a:t>
            </a:r>
          </a:p>
        </p:txBody>
      </p:sp>
    </p:spTree>
    <p:extLst>
      <p:ext uri="{BB962C8B-B14F-4D97-AF65-F5344CB8AC3E}">
        <p14:creationId xmlns:p14="http://schemas.microsoft.com/office/powerpoint/2010/main" val="2603961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Next Steps: Research Agenda</a:t>
            </a:r>
          </a:p>
        </p:txBody>
      </p:sp>
      <p:pic>
        <p:nvPicPr>
          <p:cNvPr id="5" name="Picture 4" descr="Sticky notes that read &quot;What's Next?&quot;"/>
          <p:cNvPicPr>
            <a:picLocks noChangeAspect="1"/>
          </p:cNvPicPr>
          <p:nvPr/>
        </p:nvPicPr>
        <p:blipFill rotWithShape="1">
          <a:blip r:embed="rId3">
            <a:lum contrast="-5000"/>
            <a:extLst>
              <a:ext uri="{28A0092B-C50C-407E-A947-70E740481C1C}">
                <a14:useLocalDpi xmlns:a14="http://schemas.microsoft.com/office/drawing/2010/main" val="0"/>
              </a:ext>
            </a:extLst>
          </a:blip>
          <a:srcRect t="10507"/>
          <a:stretch/>
        </p:blipFill>
        <p:spPr>
          <a:xfrm>
            <a:off x="0" y="720532"/>
            <a:ext cx="12192000" cy="6137468"/>
          </a:xfrm>
          <a:prstGeom prst="rect">
            <a:avLst/>
          </a:prstGeom>
        </p:spPr>
      </p:pic>
      <p:sp>
        <p:nvSpPr>
          <p:cNvPr id="2" name="Content Placeholder 1"/>
          <p:cNvSpPr>
            <a:spLocks noGrp="1"/>
          </p:cNvSpPr>
          <p:nvPr>
            <p:ph idx="1"/>
          </p:nvPr>
        </p:nvSpPr>
        <p:spPr>
          <a:xfrm>
            <a:off x="547837" y="1237128"/>
            <a:ext cx="7133123" cy="3679117"/>
          </a:xfrm>
        </p:spPr>
        <p:txBody>
          <a:bodyPr>
            <a:normAutofit/>
          </a:bodyPr>
          <a:lstStyle/>
          <a:p>
            <a:pPr marL="461963" indent="-461963">
              <a:spcAft>
                <a:spcPts val="600"/>
              </a:spcAft>
            </a:pPr>
            <a:r>
              <a:rPr lang="en-US" dirty="0"/>
              <a:t>Epidemiology and consumers’ motives</a:t>
            </a:r>
          </a:p>
          <a:p>
            <a:pPr marL="461963" indent="-461963">
              <a:spcAft>
                <a:spcPts val="600"/>
              </a:spcAft>
            </a:pPr>
            <a:r>
              <a:rPr lang="en-US" dirty="0"/>
              <a:t>Measurement</a:t>
            </a:r>
          </a:p>
          <a:p>
            <a:pPr marL="461963" indent="-461963">
              <a:spcAft>
                <a:spcPts val="600"/>
              </a:spcAft>
            </a:pPr>
            <a:r>
              <a:rPr lang="en-US" dirty="0"/>
              <a:t>Driving</a:t>
            </a:r>
          </a:p>
          <a:p>
            <a:pPr marL="461963" indent="-461963">
              <a:spcAft>
                <a:spcPts val="600"/>
              </a:spcAft>
            </a:pPr>
            <a:r>
              <a:rPr lang="en-US" dirty="0"/>
              <a:t>Adolescents</a:t>
            </a:r>
          </a:p>
          <a:p>
            <a:pPr marL="461963" indent="-461963">
              <a:spcAft>
                <a:spcPts val="600"/>
              </a:spcAft>
            </a:pPr>
            <a:r>
              <a:rPr lang="en-US" dirty="0"/>
              <a:t>Reducing research constraints imposed by federal policies</a:t>
            </a:r>
          </a:p>
        </p:txBody>
      </p:sp>
    </p:spTree>
    <p:extLst>
      <p:ext uri="{BB962C8B-B14F-4D97-AF65-F5344CB8AC3E}">
        <p14:creationId xmlns:p14="http://schemas.microsoft.com/office/powerpoint/2010/main" val="3232616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27128" y="361552"/>
            <a:ext cx="11144921" cy="1138773"/>
          </a:xfrm>
          <a:prstGeom prst="rect">
            <a:avLst/>
          </a:prstGeom>
          <a:noFill/>
        </p:spPr>
        <p:txBody>
          <a:bodyPr wrap="square" rtlCol="0">
            <a:spAutoFit/>
          </a:bodyPr>
          <a:lstStyle/>
          <a:p>
            <a:pPr algn="ctr"/>
            <a:r>
              <a:rPr lang="en-US" sz="4400" b="1" dirty="0">
                <a:solidFill>
                  <a:srgbClr val="6B4587"/>
                </a:solidFill>
                <a:latin typeface="Segoe UI" panose="020B0502040204020203" pitchFamily="34" charset="0"/>
                <a:cs typeface="Segoe UI" panose="020B0502040204020203" pitchFamily="34" charset="0"/>
              </a:rPr>
              <a:t>Cannabis Concentration and Health Risks </a:t>
            </a:r>
            <a:endParaRPr lang="en-US" sz="4400" dirty="0">
              <a:solidFill>
                <a:srgbClr val="6B4587"/>
              </a:solidFill>
              <a:latin typeface="Segoe UI" panose="020B0502040204020203" pitchFamily="34" charset="0"/>
              <a:cs typeface="Segoe UI" panose="020B0502040204020203" pitchFamily="34" charset="0"/>
            </a:endParaRPr>
          </a:p>
          <a:p>
            <a:pPr algn="ctr"/>
            <a:r>
              <a:rPr lang="en-US" sz="2400" dirty="0">
                <a:latin typeface="Segoe UI" panose="020B0502040204020203" pitchFamily="34" charset="0"/>
                <a:cs typeface="Segoe UI" panose="020B0502040204020203" pitchFamily="34" charset="0"/>
              </a:rPr>
              <a:t>A report for the Washington State Prevention Research Subcommittee (PRSC)</a:t>
            </a:r>
          </a:p>
        </p:txBody>
      </p:sp>
      <p:graphicFrame>
        <p:nvGraphicFramePr>
          <p:cNvPr id="6" name="Table 5"/>
          <p:cNvGraphicFramePr>
            <a:graphicFrameLocks noGrp="1"/>
          </p:cNvGraphicFramePr>
          <p:nvPr>
            <p:extLst>
              <p:ext uri="{D42A27DB-BD31-4B8C-83A1-F6EECF244321}">
                <p14:modId xmlns:p14="http://schemas.microsoft.com/office/powerpoint/2010/main" val="2864945628"/>
              </p:ext>
            </p:extLst>
          </p:nvPr>
        </p:nvGraphicFramePr>
        <p:xfrm>
          <a:off x="527127" y="1709058"/>
          <a:ext cx="5744582" cy="2826943"/>
        </p:xfrm>
        <a:graphic>
          <a:graphicData uri="http://schemas.openxmlformats.org/drawingml/2006/table">
            <a:tbl>
              <a:tblPr firstRow="1" bandRow="1">
                <a:tableStyleId>{5C22544A-7EE6-4342-B048-85BDC9FD1C3A}</a:tableStyleId>
              </a:tblPr>
              <a:tblGrid>
                <a:gridCol w="2872291">
                  <a:extLst>
                    <a:ext uri="{9D8B030D-6E8A-4147-A177-3AD203B41FA5}">
                      <a16:colId xmlns="" xmlns:a16="http://schemas.microsoft.com/office/drawing/2014/main" val="20000"/>
                    </a:ext>
                  </a:extLst>
                </a:gridCol>
                <a:gridCol w="2872291">
                  <a:extLst>
                    <a:ext uri="{9D8B030D-6E8A-4147-A177-3AD203B41FA5}">
                      <a16:colId xmlns="" xmlns:a16="http://schemas.microsoft.com/office/drawing/2014/main" val="20001"/>
                    </a:ext>
                  </a:extLst>
                </a:gridCol>
              </a:tblGrid>
              <a:tr h="720591">
                <a:tc gridSpan="2">
                  <a:txBody>
                    <a:bodyPr/>
                    <a:lstStyle/>
                    <a:p>
                      <a:pPr algn="ctr"/>
                      <a:endParaRPr lang="en-US" sz="1000" b="1" i="0" u="none" strike="noStrike" kern="1200" baseline="0" dirty="0">
                        <a:solidFill>
                          <a:schemeClr val="tx1">
                            <a:lumMod val="85000"/>
                            <a:lumOff val="15000"/>
                          </a:schemeClr>
                        </a:solidFill>
                        <a:latin typeface="Segoe UI" panose="020B0502040204020203" pitchFamily="34" charset="0"/>
                        <a:ea typeface="+mn-ea"/>
                        <a:cs typeface="Segoe UI" panose="020B0502040204020203" pitchFamily="34" charset="0"/>
                      </a:endParaRPr>
                    </a:p>
                    <a:p>
                      <a:pPr algn="ctr"/>
                      <a:r>
                        <a:rPr lang="en-US" sz="1800" b="1" i="0" u="none" strike="noStrike" kern="1200" baseline="0" dirty="0">
                          <a:solidFill>
                            <a:schemeClr val="tx1">
                              <a:lumMod val="85000"/>
                              <a:lumOff val="15000"/>
                            </a:schemeClr>
                          </a:solidFill>
                          <a:latin typeface="Segoe UI" panose="020B0502040204020203" pitchFamily="34" charset="0"/>
                          <a:ea typeface="+mn-ea"/>
                          <a:cs typeface="Segoe UI" panose="020B0502040204020203" pitchFamily="34" charset="0"/>
                        </a:rPr>
                        <a:t>Joint University of Washington and </a:t>
                      </a:r>
                      <a:endParaRPr lang="en-US" sz="1800" b="0" i="0" u="none" strike="noStrike" kern="1200" baseline="0" dirty="0">
                        <a:solidFill>
                          <a:schemeClr val="tx1">
                            <a:lumMod val="85000"/>
                            <a:lumOff val="15000"/>
                          </a:schemeClr>
                        </a:solidFill>
                        <a:latin typeface="Segoe UI" panose="020B0502040204020203" pitchFamily="34" charset="0"/>
                        <a:ea typeface="+mn-ea"/>
                        <a:cs typeface="Segoe UI" panose="020B0502040204020203" pitchFamily="34" charset="0"/>
                      </a:endParaRPr>
                    </a:p>
                    <a:p>
                      <a:pPr algn="ctr"/>
                      <a:r>
                        <a:rPr lang="en-US" sz="1800" b="1" i="0" u="none" strike="noStrike" kern="1200" baseline="0" dirty="0">
                          <a:solidFill>
                            <a:schemeClr val="tx1">
                              <a:lumMod val="85000"/>
                              <a:lumOff val="15000"/>
                            </a:schemeClr>
                          </a:solidFill>
                          <a:latin typeface="Segoe UI" panose="020B0502040204020203" pitchFamily="34" charset="0"/>
                          <a:ea typeface="+mn-ea"/>
                          <a:cs typeface="Segoe UI" panose="020B0502040204020203" pitchFamily="34" charset="0"/>
                        </a:rPr>
                        <a:t>Washington State University Workgroup: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 xmlns:a16="http://schemas.microsoft.com/office/drawing/2014/main" val="10000"/>
                  </a:ext>
                </a:extLst>
              </a:tr>
              <a:tr h="2034463">
                <a:tc>
                  <a:txBody>
                    <a:bodyPr/>
                    <a:lstStyle/>
                    <a:p>
                      <a:pPr marL="0" indent="0" algn="ctr">
                        <a:tabLst/>
                      </a:pPr>
                      <a:endParaRPr lang="en-US" sz="10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endParaRPr>
                    </a:p>
                    <a:p>
                      <a:pPr marL="0" indent="0" algn="ctr">
                        <a:tabLst/>
                      </a:pP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Beatriz Carlini (Chair) </a:t>
                      </a:r>
                    </a:p>
                    <a:p>
                      <a:pPr marL="0" indent="0" algn="ctr">
                        <a:tabLst/>
                      </a:pP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Celestina Barbosa-</a:t>
                      </a:r>
                      <a:r>
                        <a:rPr lang="en-US" sz="1800" b="0" i="0" u="none" strike="noStrike" kern="1200" baseline="0" dirty="0" err="1">
                          <a:solidFill>
                            <a:schemeClr val="tx1">
                              <a:lumMod val="75000"/>
                              <a:lumOff val="25000"/>
                            </a:schemeClr>
                          </a:solidFill>
                          <a:latin typeface="Segoe UI" panose="020B0502040204020203" pitchFamily="34" charset="0"/>
                          <a:ea typeface="+mn-ea"/>
                          <a:cs typeface="Segoe UI" panose="020B0502040204020203" pitchFamily="34" charset="0"/>
                        </a:rPr>
                        <a:t>Leiker</a:t>
                      </a: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 </a:t>
                      </a:r>
                    </a:p>
                    <a:p>
                      <a:pPr marL="0" indent="0" algn="ctr">
                        <a:tabLst/>
                      </a:pP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Carrie </a:t>
                      </a:r>
                      <a:r>
                        <a:rPr lang="en-US" sz="1800" b="0" i="0" u="none" strike="noStrike" kern="1200" baseline="0" dirty="0" err="1">
                          <a:solidFill>
                            <a:schemeClr val="tx1">
                              <a:lumMod val="75000"/>
                              <a:lumOff val="25000"/>
                            </a:schemeClr>
                          </a:solidFill>
                          <a:latin typeface="Segoe UI" panose="020B0502040204020203" pitchFamily="34" charset="0"/>
                          <a:ea typeface="+mn-ea"/>
                          <a:cs typeface="Segoe UI" panose="020B0502040204020203" pitchFamily="34" charset="0"/>
                        </a:rPr>
                        <a:t>Cuttler</a:t>
                      </a: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 </a:t>
                      </a:r>
                    </a:p>
                    <a:p>
                      <a:pPr marL="0" indent="0" algn="ctr">
                        <a:tabLst/>
                      </a:pP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Julia Dilley </a:t>
                      </a:r>
                    </a:p>
                    <a:p>
                      <a:pPr marL="0" indent="0" algn="ctr">
                        <a:tabLst/>
                      </a:pP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Caislin Firth</a:t>
                      </a:r>
                    </a:p>
                    <a:p>
                      <a:pPr algn="ctr"/>
                      <a:endParaRPr lang="en-US" dirty="0">
                        <a:solidFill>
                          <a:schemeClr val="tx1">
                            <a:lumMod val="75000"/>
                            <a:lumOff val="25000"/>
                          </a:schemeClr>
                        </a:solidFill>
                        <a:latin typeface="Segoe UI" panose="020B0502040204020203" pitchFamily="34" charset="0"/>
                        <a:cs typeface="Segoe UI" panose="020B050204020402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en-US" sz="10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endParaRP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 Kevin Haggerty </a:t>
                      </a: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Jason Kilmer </a:t>
                      </a: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Michael </a:t>
                      </a:r>
                      <a:r>
                        <a:rPr lang="en-US" sz="1800" b="0" i="0" u="none" strike="noStrike" kern="1200" baseline="0" dirty="0" err="1">
                          <a:solidFill>
                            <a:schemeClr val="tx1">
                              <a:lumMod val="75000"/>
                              <a:lumOff val="25000"/>
                            </a:schemeClr>
                          </a:solidFill>
                          <a:latin typeface="Segoe UI" panose="020B0502040204020203" pitchFamily="34" charset="0"/>
                          <a:ea typeface="+mn-ea"/>
                          <a:cs typeface="Segoe UI" panose="020B0502040204020203" pitchFamily="34" charset="0"/>
                        </a:rPr>
                        <a:t>McDonell</a:t>
                      </a: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 </a:t>
                      </a: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Nephi Stella </a:t>
                      </a: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Denise Walker </a:t>
                      </a: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Dale Willits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95141848"/>
              </p:ext>
            </p:extLst>
          </p:nvPr>
        </p:nvGraphicFramePr>
        <p:xfrm>
          <a:off x="6585475" y="1709057"/>
          <a:ext cx="5086574" cy="2826944"/>
        </p:xfrm>
        <a:graphic>
          <a:graphicData uri="http://schemas.openxmlformats.org/drawingml/2006/table">
            <a:tbl>
              <a:tblPr firstRow="1" bandRow="1">
                <a:tableStyleId>{5C22544A-7EE6-4342-B048-85BDC9FD1C3A}</a:tableStyleId>
              </a:tblPr>
              <a:tblGrid>
                <a:gridCol w="5086574">
                  <a:extLst>
                    <a:ext uri="{9D8B030D-6E8A-4147-A177-3AD203B41FA5}">
                      <a16:colId xmlns="" xmlns:a16="http://schemas.microsoft.com/office/drawing/2014/main" val="20000"/>
                    </a:ext>
                  </a:extLst>
                </a:gridCol>
              </a:tblGrid>
              <a:tr h="737334">
                <a:tc>
                  <a:txBody>
                    <a:bodyPr/>
                    <a:lstStyle/>
                    <a:p>
                      <a:pPr algn="ctr"/>
                      <a:endParaRPr lang="en-US" sz="1000" b="1" i="0" u="none" strike="noStrike" kern="1200" baseline="0" dirty="0">
                        <a:solidFill>
                          <a:schemeClr val="tx1">
                            <a:lumMod val="85000"/>
                            <a:lumOff val="15000"/>
                          </a:schemeClr>
                        </a:solidFill>
                        <a:latin typeface="Segoe UI" panose="020B0502040204020203" pitchFamily="34" charset="0"/>
                        <a:ea typeface="+mn-ea"/>
                        <a:cs typeface="Segoe UI" panose="020B0502040204020203" pitchFamily="34" charset="0"/>
                      </a:endParaRPr>
                    </a:p>
                    <a:p>
                      <a:pPr algn="ctr"/>
                      <a:r>
                        <a:rPr lang="en-US" sz="1800" b="1" i="0" u="none" strike="noStrike" kern="1200" baseline="0" dirty="0">
                          <a:solidFill>
                            <a:schemeClr val="tx1">
                              <a:lumMod val="85000"/>
                              <a:lumOff val="15000"/>
                            </a:schemeClr>
                          </a:solidFill>
                          <a:latin typeface="Segoe UI" panose="020B0502040204020203" pitchFamily="34" charset="0"/>
                          <a:ea typeface="+mn-ea"/>
                          <a:cs typeface="Segoe UI" panose="020B0502040204020203" pitchFamily="34" charset="0"/>
                        </a:rPr>
                        <a:t>With:</a:t>
                      </a:r>
                    </a:p>
                    <a:p>
                      <a:pPr algn="ctr"/>
                      <a:endParaRPr lang="en-US" sz="1000" b="1" i="0" u="none" strike="noStrike" kern="1200" baseline="0" dirty="0">
                        <a:solidFill>
                          <a:schemeClr val="tx1">
                            <a:lumMod val="85000"/>
                            <a:lumOff val="15000"/>
                          </a:schemeClr>
                        </a:solidFill>
                        <a:latin typeface="Segoe UI" panose="020B0502040204020203" pitchFamily="34" charset="0"/>
                        <a:ea typeface="+mn-ea"/>
                        <a:cs typeface="Segoe UI" panose="020B050204020402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0"/>
                  </a:ext>
                </a:extLst>
              </a:tr>
              <a:tr h="2089610">
                <a:tc>
                  <a:txBody>
                    <a:bodyPr/>
                    <a:lstStyle/>
                    <a:p>
                      <a:pPr algn="ctr"/>
                      <a:endParaRPr lang="en-US" sz="1000" b="0" i="0" u="none" strike="noStrike" kern="1200" baseline="0" dirty="0">
                        <a:solidFill>
                          <a:schemeClr val="dk1"/>
                        </a:solidFill>
                        <a:latin typeface="+mn-lt"/>
                        <a:ea typeface="+mn-ea"/>
                        <a:cs typeface="+mn-cs"/>
                      </a:endParaRP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Sara </a:t>
                      </a:r>
                      <a:r>
                        <a:rPr lang="en-US" sz="1800" b="0" i="0" u="none" strike="noStrike" kern="1200" baseline="0" dirty="0" err="1">
                          <a:solidFill>
                            <a:schemeClr val="tx1">
                              <a:lumMod val="75000"/>
                              <a:lumOff val="25000"/>
                            </a:schemeClr>
                          </a:solidFill>
                          <a:latin typeface="Segoe UI" panose="020B0502040204020203" pitchFamily="34" charset="0"/>
                          <a:ea typeface="+mn-ea"/>
                          <a:cs typeface="Segoe UI" panose="020B0502040204020203" pitchFamily="34" charset="0"/>
                        </a:rPr>
                        <a:t>Broschart</a:t>
                      </a: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 </a:t>
                      </a:r>
                      <a:r>
                        <a:rPr lang="en-US" sz="1600" b="0" i="1"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WA State Liquor and Cannabis Board </a:t>
                      </a:r>
                      <a:endPar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endParaRPr>
                    </a:p>
                    <a:p>
                      <a:pPr algn="ctr"/>
                      <a:r>
                        <a:rPr lang="en-US" sz="1800" b="0" i="0" u="none" strike="noStrike" kern="1200" baseline="0" dirty="0" err="1">
                          <a:solidFill>
                            <a:schemeClr val="tx1">
                              <a:lumMod val="75000"/>
                              <a:lumOff val="25000"/>
                            </a:schemeClr>
                          </a:solidFill>
                          <a:latin typeface="Segoe UI" panose="020B0502040204020203" pitchFamily="34" charset="0"/>
                          <a:ea typeface="+mn-ea"/>
                          <a:cs typeface="Segoe UI" panose="020B0502040204020203" pitchFamily="34" charset="0"/>
                        </a:rPr>
                        <a:t>Trecia</a:t>
                      </a: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 Ehrlich, </a:t>
                      </a:r>
                      <a:r>
                        <a:rPr lang="en-US" sz="1600" b="0" i="1"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WA State Liquor and Cannabis Board </a:t>
                      </a:r>
                      <a:endPar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endParaRP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Kristen Haley, </a:t>
                      </a:r>
                      <a:r>
                        <a:rPr lang="en-US" sz="1600" b="0" i="1"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WA State Department of Health </a:t>
                      </a:r>
                      <a:endPar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endParaRP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Christine Steele, </a:t>
                      </a:r>
                      <a:r>
                        <a:rPr lang="en-US" sz="1600" b="0" i="1"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WA State Health Care Authority, Division of Behavioral Health &amp; Recovery </a:t>
                      </a:r>
                      <a:endParaRPr lang="en-US" sz="16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endParaRPr>
                    </a:p>
                    <a:p>
                      <a:pPr algn="ctr"/>
                      <a:r>
                        <a:rPr lang="en-US" sz="1800" b="0" i="0"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Liz Wilhelm, </a:t>
                      </a:r>
                      <a:r>
                        <a:rPr lang="en-US" sz="1600" b="0" i="1" u="none" strike="noStrike" kern="1200" baseline="0" dirty="0">
                          <a:solidFill>
                            <a:schemeClr val="tx1">
                              <a:lumMod val="75000"/>
                              <a:lumOff val="25000"/>
                            </a:schemeClr>
                          </a:solidFill>
                          <a:latin typeface="Segoe UI" panose="020B0502040204020203" pitchFamily="34" charset="0"/>
                          <a:ea typeface="+mn-ea"/>
                          <a:cs typeface="Segoe UI" panose="020B0502040204020203" pitchFamily="34" charset="0"/>
                        </a:rPr>
                        <a:t>Prevention WINS </a:t>
                      </a:r>
                      <a:r>
                        <a:rPr lang="en-US" sz="1800" b="0" i="0" u="none" strike="noStrike" kern="1200" baseline="0" dirty="0">
                          <a:solidFill>
                            <a:schemeClr val="tx1">
                              <a:lumMod val="75000"/>
                              <a:lumOff val="25000"/>
                            </a:schemeClr>
                          </a:solidFill>
                          <a:latin typeface="+mn-lt"/>
                          <a:ea typeface="+mn-ea"/>
                          <a:cs typeface="+mn-cs"/>
                        </a:rPr>
                        <a:t>	</a:t>
                      </a:r>
                    </a:p>
                    <a:p>
                      <a:pPr algn="ctr"/>
                      <a:endParaRPr lang="en-US" sz="1000" dirty="0">
                        <a:solidFill>
                          <a:schemeClr val="tx1">
                            <a:lumMod val="75000"/>
                            <a:lumOff val="25000"/>
                          </a:schemeClr>
                        </a:solidFill>
                        <a:latin typeface="Segoe UI" panose="020B0502040204020203" pitchFamily="34" charset="0"/>
                        <a:cs typeface="Segoe UI" panose="020B050204020402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1"/>
                  </a:ext>
                </a:extLst>
              </a:tr>
            </a:tbl>
          </a:graphicData>
        </a:graphic>
      </p:graphicFrame>
      <p:sp>
        <p:nvSpPr>
          <p:cNvPr id="8" name="TextBox 7"/>
          <p:cNvSpPr txBox="1"/>
          <p:nvPr/>
        </p:nvSpPr>
        <p:spPr>
          <a:xfrm>
            <a:off x="527127" y="4744734"/>
            <a:ext cx="5744582" cy="1815093"/>
          </a:xfrm>
          <a:prstGeom prst="rect">
            <a:avLst/>
          </a:prstGeom>
          <a:solidFill>
            <a:srgbClr val="F2EFF5"/>
          </a:solidFill>
          <a:ln>
            <a:noFill/>
          </a:ln>
        </p:spPr>
        <p:txBody>
          <a:bodyPr wrap="square" rtlCol="0" anchor="t">
            <a:noAutofit/>
          </a:bodyPr>
          <a:lstStyle/>
          <a:p>
            <a:pPr algn="ctr">
              <a:spcBef>
                <a:spcPts val="600"/>
              </a:spcBef>
            </a:pPr>
            <a:endParaRPr lang="en-US" sz="500" dirty="0">
              <a:latin typeface="Segoe UI" panose="020B0502040204020203" pitchFamily="34" charset="0"/>
              <a:cs typeface="Segoe UI" panose="020B0502040204020203" pitchFamily="34" charset="0"/>
            </a:endParaRPr>
          </a:p>
          <a:p>
            <a:pPr algn="ctr">
              <a:spcBef>
                <a:spcPts val="600"/>
              </a:spcBef>
            </a:pPr>
            <a:r>
              <a:rPr lang="en-US" sz="1600" dirty="0">
                <a:latin typeface="Segoe UI" panose="020B0502040204020203" pitchFamily="34" charset="0"/>
                <a:cs typeface="Segoe UI" panose="020B0502040204020203" pitchFamily="34" charset="0"/>
              </a:rPr>
              <a:t>Beatriz Carlini, Caislin Firth, and Sharon Garrett (editors) </a:t>
            </a:r>
          </a:p>
          <a:p>
            <a:pPr algn="ctr"/>
            <a:r>
              <a:rPr lang="nn-NO" sz="1600" dirty="0">
                <a:latin typeface="Segoe UI" panose="020B0502040204020203" pitchFamily="34" charset="0"/>
                <a:cs typeface="Segoe UI" panose="020B0502040204020203" pitchFamily="34" charset="0"/>
              </a:rPr>
              <a:t>Erinn McGraw and Meg Brunner (graphic design)</a:t>
            </a:r>
          </a:p>
          <a:p>
            <a:pPr algn="ctr"/>
            <a:endParaRPr lang="nn-NO" sz="1400" dirty="0">
              <a:latin typeface="Segoe UI" panose="020B0502040204020203" pitchFamily="34" charset="0"/>
              <a:cs typeface="Segoe UI" panose="020B0502040204020203" pitchFamily="34" charset="0"/>
            </a:endParaRPr>
          </a:p>
          <a:p>
            <a:pPr algn="ctr"/>
            <a:r>
              <a:rPr lang="en-US" sz="1600" i="1" dirty="0">
                <a:latin typeface="Segoe UI" panose="020B0502040204020203" pitchFamily="34" charset="0"/>
                <a:cs typeface="Segoe UI" panose="020B0502040204020203" pitchFamily="34" charset="0"/>
              </a:rPr>
              <a:t>University of Washington, Alcohol &amp; Drug Abuse Institute</a:t>
            </a:r>
            <a:endParaRPr lang="en-US" i="1" dirty="0"/>
          </a:p>
        </p:txBody>
      </p:sp>
      <p:pic>
        <p:nvPicPr>
          <p:cNvPr id="9" name="Picture 8" descr="Alcohol &amp; Drug Abuse Institut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37" y="6035561"/>
            <a:ext cx="1720412" cy="361453"/>
          </a:xfrm>
          <a:prstGeom prst="rect">
            <a:avLst/>
          </a:prstGeom>
        </p:spPr>
      </p:pic>
      <p:pic>
        <p:nvPicPr>
          <p:cNvPr id="3" name="Picture 2" descr="University of Washington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100" y="5194290"/>
            <a:ext cx="1910970" cy="942486"/>
          </a:xfrm>
          <a:prstGeom prst="rect">
            <a:avLst/>
          </a:prstGeom>
        </p:spPr>
      </p:pic>
      <p:pic>
        <p:nvPicPr>
          <p:cNvPr id="2" name="Picture 1" descr="Washington State University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8713" y="5362490"/>
            <a:ext cx="2766449" cy="840078"/>
          </a:xfrm>
          <a:prstGeom prst="rect">
            <a:avLst/>
          </a:prstGeom>
        </p:spPr>
      </p:pic>
    </p:spTree>
    <p:extLst>
      <p:ext uri="{BB962C8B-B14F-4D97-AF65-F5344CB8AC3E}">
        <p14:creationId xmlns:p14="http://schemas.microsoft.com/office/powerpoint/2010/main" val="651023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 mark background"/>
          <p:cNvPicPr>
            <a:picLocks noChangeAspect="1"/>
          </p:cNvPicPr>
          <p:nvPr/>
        </p:nvPicPr>
        <p:blipFill rotWithShape="1">
          <a:blip r:embed="rId3" cstate="print">
            <a:extLst>
              <a:ext uri="{28A0092B-C50C-407E-A947-70E740481C1C}">
                <a14:useLocalDpi xmlns:a14="http://schemas.microsoft.com/office/drawing/2010/main" val="0"/>
              </a:ext>
            </a:extLst>
          </a:blip>
          <a:srcRect r="2492"/>
          <a:stretch/>
        </p:blipFill>
        <p:spPr>
          <a:xfrm>
            <a:off x="-1" y="0"/>
            <a:ext cx="12192001" cy="6858000"/>
          </a:xfrm>
          <a:prstGeom prst="rect">
            <a:avLst/>
          </a:prstGeom>
        </p:spPr>
      </p:pic>
      <p:sp>
        <p:nvSpPr>
          <p:cNvPr id="5" name="Content Placeholder 1"/>
          <p:cNvSpPr>
            <a:spLocks noGrp="1"/>
          </p:cNvSpPr>
          <p:nvPr>
            <p:ph idx="1"/>
          </p:nvPr>
        </p:nvSpPr>
        <p:spPr>
          <a:xfrm>
            <a:off x="617311" y="2205204"/>
            <a:ext cx="6525229" cy="1223796"/>
          </a:xfrm>
        </p:spPr>
        <p:txBody>
          <a:bodyPr>
            <a:noAutofit/>
          </a:bodyPr>
          <a:lstStyle/>
          <a:p>
            <a:pPr marL="0" indent="0" algn="ctr">
              <a:buNone/>
            </a:pPr>
            <a:r>
              <a:rPr lang="en-US" sz="6000" b="1" dirty="0">
                <a:solidFill>
                  <a:schemeClr val="bg1"/>
                </a:solidFill>
              </a:rPr>
              <a:t>Questions</a:t>
            </a:r>
          </a:p>
        </p:txBody>
      </p:sp>
    </p:spTree>
    <p:extLst>
      <p:ext uri="{BB962C8B-B14F-4D97-AF65-F5344CB8AC3E}">
        <p14:creationId xmlns:p14="http://schemas.microsoft.com/office/powerpoint/2010/main" val="1946200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esearchers around a computer monitor showing Washington sta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978" y="2741751"/>
            <a:ext cx="5597083" cy="3987922"/>
          </a:xfrm>
          <a:prstGeom prst="rect">
            <a:avLst/>
          </a:prstGeom>
        </p:spPr>
      </p:pic>
      <p:sp>
        <p:nvSpPr>
          <p:cNvPr id="5" name="Title 4"/>
          <p:cNvSpPr>
            <a:spLocks noGrp="1"/>
          </p:cNvSpPr>
          <p:nvPr>
            <p:ph type="title"/>
          </p:nvPr>
        </p:nvSpPr>
        <p:spPr>
          <a:xfrm>
            <a:off x="0" y="0"/>
            <a:ext cx="12192000" cy="720532"/>
          </a:xfrm>
          <a:solidFill>
            <a:schemeClr val="bg1">
              <a:lumMod val="65000"/>
            </a:schemeClr>
          </a:solidFill>
        </p:spPr>
        <p:txBody>
          <a:bodyPr/>
          <a:lstStyle/>
          <a:p>
            <a:r>
              <a:rPr lang="en-US" dirty="0"/>
              <a:t>Agenda</a:t>
            </a:r>
          </a:p>
        </p:txBody>
      </p:sp>
      <p:sp>
        <p:nvSpPr>
          <p:cNvPr id="2" name="Content Placeholder 1"/>
          <p:cNvSpPr>
            <a:spLocks noGrp="1"/>
          </p:cNvSpPr>
          <p:nvPr>
            <p:ph idx="4294967295"/>
          </p:nvPr>
        </p:nvSpPr>
        <p:spPr>
          <a:xfrm>
            <a:off x="423020" y="1222833"/>
            <a:ext cx="6632157" cy="4047874"/>
          </a:xfrm>
        </p:spPr>
        <p:txBody>
          <a:bodyPr>
            <a:normAutofit/>
          </a:bodyPr>
          <a:lstStyle/>
          <a:p>
            <a:pPr marL="461963" indent="-461963">
              <a:spcAft>
                <a:spcPts val="1800"/>
              </a:spcAft>
            </a:pPr>
            <a:r>
              <a:rPr lang="en-US" sz="3200" dirty="0"/>
              <a:t>Why Concentration Matters</a:t>
            </a:r>
          </a:p>
          <a:p>
            <a:pPr marL="461963" indent="-461963">
              <a:spcAft>
                <a:spcPts val="1800"/>
              </a:spcAft>
            </a:pPr>
            <a:r>
              <a:rPr lang="en-US" sz="3200" dirty="0"/>
              <a:t>Research Context</a:t>
            </a:r>
          </a:p>
          <a:p>
            <a:pPr marL="461963" indent="-461963">
              <a:spcAft>
                <a:spcPts val="1800"/>
              </a:spcAft>
            </a:pPr>
            <a:r>
              <a:rPr lang="en-US" sz="3200" dirty="0"/>
              <a:t>Health Risks and Consequences</a:t>
            </a:r>
          </a:p>
          <a:p>
            <a:pPr marL="461963" indent="-461963">
              <a:spcAft>
                <a:spcPts val="1800"/>
              </a:spcAft>
            </a:pPr>
            <a:r>
              <a:rPr lang="en-US" sz="3200" dirty="0"/>
              <a:t>Who is Most Affected?</a:t>
            </a:r>
            <a:endParaRPr lang="en-US" dirty="0"/>
          </a:p>
          <a:p>
            <a:pPr marL="461963" indent="-461963">
              <a:spcAft>
                <a:spcPts val="1800"/>
              </a:spcAft>
            </a:pPr>
            <a:r>
              <a:rPr lang="en-US" sz="3200" dirty="0"/>
              <a:t>Questions and Next Steps</a:t>
            </a:r>
          </a:p>
        </p:txBody>
      </p:sp>
    </p:spTree>
    <p:extLst>
      <p:ext uri="{BB962C8B-B14F-4D97-AF65-F5344CB8AC3E}">
        <p14:creationId xmlns:p14="http://schemas.microsoft.com/office/powerpoint/2010/main" val="4293596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42DF735-F070-4A6C-BF2E-7056E307AC6A}"/>
              </a:ext>
            </a:extLst>
          </p:cNvPr>
          <p:cNvSpPr txBox="1">
            <a:spLocks/>
          </p:cNvSpPr>
          <p:nvPr/>
        </p:nvSpPr>
        <p:spPr>
          <a:xfrm>
            <a:off x="6170142" y="2822396"/>
            <a:ext cx="5546558" cy="1213208"/>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US" sz="4400" dirty="0">
                <a:solidFill>
                  <a:srgbClr val="6F9171"/>
                </a:solidFill>
              </a:rPr>
              <a:t>Why Concentration Matters</a:t>
            </a:r>
          </a:p>
        </p:txBody>
      </p:sp>
      <p:pic>
        <p:nvPicPr>
          <p:cNvPr id="2" name="Picture 1" descr="Cannabis concentrate cartridge">
            <a:extLst>
              <a:ext uri="{FF2B5EF4-FFF2-40B4-BE49-F238E27FC236}">
                <a16:creationId xmlns="" xmlns:a16="http://schemas.microsoft.com/office/drawing/2014/main" id="{74477DBA-784A-434E-9C0A-CA53267AFC28}"/>
              </a:ext>
            </a:extLst>
          </p:cNvPr>
          <p:cNvPicPr>
            <a:picLocks noChangeAspect="1"/>
          </p:cNvPicPr>
          <p:nvPr/>
        </p:nvPicPr>
        <p:blipFill rotWithShape="1">
          <a:blip r:embed="rId3"/>
          <a:srcRect l="12673"/>
          <a:stretch/>
        </p:blipFill>
        <p:spPr>
          <a:xfrm>
            <a:off x="0" y="0"/>
            <a:ext cx="5707563" cy="6858000"/>
          </a:xfrm>
          <a:prstGeom prst="rect">
            <a:avLst/>
          </a:prstGeom>
        </p:spPr>
      </p:pic>
    </p:spTree>
    <p:extLst>
      <p:ext uri="{BB962C8B-B14F-4D97-AF65-F5344CB8AC3E}">
        <p14:creationId xmlns:p14="http://schemas.microsoft.com/office/powerpoint/2010/main" val="906051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ight Arrow 2">
            <a:extLst>
              <a:ext uri="{C183D7F6-B498-43B3-948B-1728B52AA6E4}">
                <adec:decorative xmlns="" xmlns:adec="http://schemas.microsoft.com/office/drawing/2017/decorative" val="0"/>
              </a:ext>
            </a:extLst>
          </p:cNvPr>
          <p:cNvSpPr/>
          <p:nvPr/>
        </p:nvSpPr>
        <p:spPr>
          <a:xfrm>
            <a:off x="4884233" y="3936382"/>
            <a:ext cx="267629" cy="223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C183D7F6-B498-43B3-948B-1728B52AA6E4}">
                <adec:decorative xmlns="" xmlns:adec="http://schemas.microsoft.com/office/drawing/2017/decorative" val="0"/>
              </a:ext>
            </a:extLst>
          </p:cNvPr>
          <p:cNvSpPr/>
          <p:nvPr/>
        </p:nvSpPr>
        <p:spPr>
          <a:xfrm>
            <a:off x="6698165" y="3101666"/>
            <a:ext cx="267629" cy="223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88220F3E-8A68-4285-89FA-1105D51F994F}"/>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 xmlns:a16="http://schemas.microsoft.com/office/drawing/2014/main" id="{B3EB42B1-EABF-4CBF-8E58-2D583D45098F}"/>
              </a:ext>
            </a:extLst>
          </p:cNvPr>
          <p:cNvSpPr>
            <a:spLocks noGrp="1"/>
          </p:cNvSpPr>
          <p:nvPr>
            <p:ph type="title"/>
          </p:nvPr>
        </p:nvSpPr>
        <p:spPr>
          <a:xfrm>
            <a:off x="332591" y="428255"/>
            <a:ext cx="10515600" cy="1325563"/>
          </a:xfrm>
        </p:spPr>
        <p:txBody>
          <a:bodyPr/>
          <a:lstStyle/>
          <a:p>
            <a:r>
              <a:rPr lang="en-US" dirty="0">
                <a:solidFill>
                  <a:schemeClr val="accent4">
                    <a:lumMod val="60000"/>
                    <a:lumOff val="40000"/>
                  </a:schemeClr>
                </a:solidFill>
              </a:rPr>
              <a:t>In a not distant past . . .</a:t>
            </a:r>
            <a:br>
              <a:rPr lang="en-US" dirty="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r>
              <a:rPr lang="en-US" dirty="0">
                <a:solidFill>
                  <a:schemeClr val="accent4">
                    <a:lumMod val="60000"/>
                    <a:lumOff val="40000"/>
                  </a:schemeClr>
                </a:solidFill>
              </a:rPr>
              <a:t>In a not distant land . . .</a:t>
            </a:r>
          </a:p>
        </p:txBody>
      </p:sp>
      <p:sp>
        <p:nvSpPr>
          <p:cNvPr id="2" name="Content Placeholder 1"/>
          <p:cNvSpPr>
            <a:spLocks noGrp="1"/>
          </p:cNvSpPr>
          <p:nvPr>
            <p:ph idx="4294967295"/>
          </p:nvPr>
        </p:nvSpPr>
        <p:spPr>
          <a:xfrm>
            <a:off x="858837" y="2825775"/>
            <a:ext cx="10474325" cy="1570872"/>
          </a:xfrm>
        </p:spPr>
        <p:txBody>
          <a:bodyPr>
            <a:normAutofit/>
          </a:bodyPr>
          <a:lstStyle/>
          <a:p>
            <a:pPr marL="0" indent="0" algn="ctr">
              <a:spcAft>
                <a:spcPts val="1800"/>
              </a:spcAft>
              <a:buNone/>
            </a:pPr>
            <a:r>
              <a:rPr lang="en-US" sz="3200" b="1" dirty="0">
                <a:solidFill>
                  <a:schemeClr val="bg1"/>
                </a:solidFill>
              </a:rPr>
              <a:t>Average Potency =  3–8% THC</a:t>
            </a:r>
          </a:p>
          <a:p>
            <a:pPr marL="0" indent="0" algn="ctr">
              <a:spcAft>
                <a:spcPts val="1800"/>
              </a:spcAft>
              <a:buNone/>
            </a:pPr>
            <a:r>
              <a:rPr lang="en-US" sz="3200" b="1" dirty="0">
                <a:solidFill>
                  <a:schemeClr val="bg1"/>
                </a:solidFill>
              </a:rPr>
              <a:t>High Potency &gt; 10% THC</a:t>
            </a:r>
          </a:p>
          <a:p>
            <a:pPr marL="0" indent="0">
              <a:spcAft>
                <a:spcPts val="1800"/>
              </a:spcAft>
              <a:buNone/>
            </a:pPr>
            <a:endParaRPr lang="en-US" sz="3200" dirty="0">
              <a:solidFill>
                <a:schemeClr val="bg1"/>
              </a:solidFill>
            </a:endParaRPr>
          </a:p>
        </p:txBody>
      </p:sp>
      <p:sp>
        <p:nvSpPr>
          <p:cNvPr id="11" name="TextBox 10">
            <a:extLst>
              <a:ext uri="{FF2B5EF4-FFF2-40B4-BE49-F238E27FC236}">
                <a16:creationId xmlns="" xmlns:a16="http://schemas.microsoft.com/office/drawing/2014/main" id="{88FE71B7-9C00-497C-BD57-CA0BA8418D3A}"/>
              </a:ext>
            </a:extLst>
          </p:cNvPr>
          <p:cNvSpPr txBox="1"/>
          <p:nvPr/>
        </p:nvSpPr>
        <p:spPr>
          <a:xfrm>
            <a:off x="2027778" y="5624542"/>
            <a:ext cx="9876032" cy="646331"/>
          </a:xfrm>
          <a:prstGeom prst="rect">
            <a:avLst/>
          </a:prstGeom>
          <a:noFill/>
        </p:spPr>
        <p:txBody>
          <a:bodyPr wrap="square" rtlCol="0">
            <a:spAutoFit/>
          </a:bodyPr>
          <a:lstStyle/>
          <a:p>
            <a:pPr algn="r">
              <a:spcAft>
                <a:spcPts val="1800"/>
              </a:spcAft>
            </a:pPr>
            <a:r>
              <a:rPr lang="en-US" sz="3600" dirty="0">
                <a:solidFill>
                  <a:schemeClr val="bg1"/>
                </a:solidFill>
                <a:latin typeface="Segoe UI" panose="020B0502040204020203" pitchFamily="34" charset="0"/>
                <a:cs typeface="Segoe UI" panose="020B0502040204020203" pitchFamily="34" charset="0"/>
              </a:rPr>
              <a:t>And then market forces redefined cannabis . . .</a:t>
            </a:r>
          </a:p>
        </p:txBody>
      </p:sp>
    </p:spTree>
    <p:extLst>
      <p:ext uri="{BB962C8B-B14F-4D97-AF65-F5344CB8AC3E}">
        <p14:creationId xmlns:p14="http://schemas.microsoft.com/office/powerpoint/2010/main" val="75427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Why Concentration Matters</a:t>
            </a:r>
          </a:p>
        </p:txBody>
      </p:sp>
      <p:sp>
        <p:nvSpPr>
          <p:cNvPr id="2" name="Content Placeholder 1"/>
          <p:cNvSpPr>
            <a:spLocks noGrp="1"/>
          </p:cNvSpPr>
          <p:nvPr>
            <p:ph idx="1"/>
          </p:nvPr>
        </p:nvSpPr>
        <p:spPr>
          <a:xfrm>
            <a:off x="587917" y="930915"/>
            <a:ext cx="10870951" cy="1256709"/>
          </a:xfrm>
        </p:spPr>
        <p:txBody>
          <a:bodyPr>
            <a:noAutofit/>
          </a:bodyPr>
          <a:lstStyle/>
          <a:p>
            <a:pPr marL="0" indent="0" algn="ctr">
              <a:buNone/>
            </a:pPr>
            <a:r>
              <a:rPr lang="en-US" sz="3600" b="1" dirty="0">
                <a:solidFill>
                  <a:srgbClr val="6B4587"/>
                </a:solidFill>
              </a:rPr>
              <a:t>Manufactured products have THC concentrations of 60-90%</a:t>
            </a:r>
          </a:p>
        </p:txBody>
      </p:sp>
      <p:pic>
        <p:nvPicPr>
          <p:cNvPr id="7" name="Picture 6" descr="Various types of concentrates: hash oil, shatter, wax, honeycomb, budder, CO2 oil"/>
          <p:cNvPicPr>
            <a:picLocks noChangeAspect="1"/>
          </p:cNvPicPr>
          <p:nvPr/>
        </p:nvPicPr>
        <p:blipFill rotWithShape="1">
          <a:blip r:embed="rId3" cstate="screen">
            <a:extLst>
              <a:ext uri="{28A0092B-C50C-407E-A947-70E740481C1C}">
                <a14:useLocalDpi xmlns:a14="http://schemas.microsoft.com/office/drawing/2010/main"/>
              </a:ext>
            </a:extLst>
          </a:blip>
          <a:srcRect l="76" t="17847" r="780"/>
          <a:stretch/>
        </p:blipFill>
        <p:spPr>
          <a:xfrm>
            <a:off x="733132" y="2187624"/>
            <a:ext cx="10725736" cy="4499810"/>
          </a:xfrm>
          <a:prstGeom prst="rect">
            <a:avLst/>
          </a:prstGeom>
        </p:spPr>
      </p:pic>
    </p:spTree>
    <p:extLst>
      <p:ext uri="{BB962C8B-B14F-4D97-AF65-F5344CB8AC3E}">
        <p14:creationId xmlns:p14="http://schemas.microsoft.com/office/powerpoint/2010/main" val="1903671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Why Concentration Matters</a:t>
            </a:r>
          </a:p>
        </p:txBody>
      </p:sp>
      <p:sp>
        <p:nvSpPr>
          <p:cNvPr id="3" name="Title 1"/>
          <p:cNvSpPr txBox="1">
            <a:spLocks/>
          </p:cNvSpPr>
          <p:nvPr/>
        </p:nvSpPr>
        <p:spPr>
          <a:xfrm>
            <a:off x="1595438" y="1046803"/>
            <a:ext cx="9001124" cy="649036"/>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US" dirty="0">
                <a:solidFill>
                  <a:srgbClr val="6B4587"/>
                </a:solidFill>
              </a:rPr>
              <a:t>Delivery devices have changed</a:t>
            </a:r>
          </a:p>
        </p:txBody>
      </p:sp>
      <p:pic>
        <p:nvPicPr>
          <p:cNvPr id="10" name="Picture 9" descr="Various vape devices/pen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54" y="2671146"/>
            <a:ext cx="5887953" cy="2962559"/>
          </a:xfrm>
          <a:prstGeom prst="rect">
            <a:avLst/>
          </a:prstGeom>
        </p:spPr>
      </p:pic>
      <p:sp>
        <p:nvSpPr>
          <p:cNvPr id="5" name="TextBox 4"/>
          <p:cNvSpPr txBox="1"/>
          <p:nvPr/>
        </p:nvSpPr>
        <p:spPr>
          <a:xfrm>
            <a:off x="702527" y="5876693"/>
            <a:ext cx="4995746" cy="523220"/>
          </a:xfrm>
          <a:prstGeom prst="rect">
            <a:avLst/>
          </a:prstGeom>
          <a:noFill/>
        </p:spPr>
        <p:txBody>
          <a:bodyPr wrap="square" rtlCol="0">
            <a:spAutoFit/>
          </a:bodyPr>
          <a:lstStyle/>
          <a:p>
            <a:pPr algn="ctr"/>
            <a:r>
              <a:rPr lang="en-US" sz="2800" dirty="0">
                <a:solidFill>
                  <a:schemeClr val="tx1">
                    <a:lumMod val="65000"/>
                    <a:lumOff val="35000"/>
                  </a:schemeClr>
                </a:solidFill>
                <a:latin typeface="Segoe UI" panose="020B0502040204020203" pitchFamily="34" charset="0"/>
                <a:cs typeface="Segoe UI" panose="020B0502040204020203" pitchFamily="34" charset="0"/>
              </a:rPr>
              <a:t>Vaping</a:t>
            </a:r>
          </a:p>
        </p:txBody>
      </p:sp>
      <p:pic>
        <p:nvPicPr>
          <p:cNvPr id="11" name="Picture 10" descr="A glass dabbing rig and torch"/>
          <p:cNvPicPr>
            <a:picLocks noChangeAspect="1"/>
          </p:cNvPicPr>
          <p:nvPr/>
        </p:nvPicPr>
        <p:blipFill>
          <a:blip r:embed="rId4"/>
          <a:stretch>
            <a:fillRect/>
          </a:stretch>
        </p:blipFill>
        <p:spPr>
          <a:xfrm>
            <a:off x="6211766" y="2170736"/>
            <a:ext cx="5621383" cy="3548694"/>
          </a:xfrm>
          <a:prstGeom prst="rect">
            <a:avLst/>
          </a:prstGeom>
        </p:spPr>
      </p:pic>
      <p:sp>
        <p:nvSpPr>
          <p:cNvPr id="4" name="TextBox 3"/>
          <p:cNvSpPr txBox="1"/>
          <p:nvPr/>
        </p:nvSpPr>
        <p:spPr>
          <a:xfrm>
            <a:off x="6579220" y="5876693"/>
            <a:ext cx="4850780" cy="523220"/>
          </a:xfrm>
          <a:prstGeom prst="rect">
            <a:avLst/>
          </a:prstGeom>
          <a:noFill/>
        </p:spPr>
        <p:txBody>
          <a:bodyPr wrap="square" rtlCol="0">
            <a:spAutoFit/>
          </a:bodyPr>
          <a:lstStyle/>
          <a:p>
            <a:pPr algn="ctr"/>
            <a:r>
              <a:rPr lang="en-US" sz="2800" dirty="0">
                <a:solidFill>
                  <a:schemeClr val="tx1">
                    <a:lumMod val="65000"/>
                    <a:lumOff val="35000"/>
                  </a:schemeClr>
                </a:solidFill>
                <a:latin typeface="Segoe UI" panose="020B0502040204020203" pitchFamily="34" charset="0"/>
                <a:cs typeface="Segoe UI" panose="020B0502040204020203" pitchFamily="34" charset="0"/>
              </a:rPr>
              <a:t>Dabbing</a:t>
            </a:r>
          </a:p>
        </p:txBody>
      </p:sp>
    </p:spTree>
    <p:extLst>
      <p:ext uri="{BB962C8B-B14F-4D97-AF65-F5344CB8AC3E}">
        <p14:creationId xmlns:p14="http://schemas.microsoft.com/office/powerpoint/2010/main" val="246202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4"/>
          <p:cNvSpPr txBox="1">
            <a:spLocks/>
          </p:cNvSpPr>
          <p:nvPr/>
        </p:nvSpPr>
        <p:spPr>
          <a:xfrm>
            <a:off x="0" y="0"/>
            <a:ext cx="12192000" cy="720532"/>
          </a:xfrm>
          <a:prstGeom prst="rect">
            <a:avLst/>
          </a:prstGeom>
          <a:solidFill>
            <a:schemeClr val="bg1">
              <a:lumMod val="65000"/>
            </a:schemeClr>
          </a:solidFill>
        </p:spPr>
        <p:txBody>
          <a:bodyPr anchor="ct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t>Why Concentration Matters</a:t>
            </a:r>
          </a:p>
        </p:txBody>
      </p:sp>
      <p:sp>
        <p:nvSpPr>
          <p:cNvPr id="3" name="Title 1"/>
          <p:cNvSpPr txBox="1">
            <a:spLocks/>
          </p:cNvSpPr>
          <p:nvPr/>
        </p:nvSpPr>
        <p:spPr>
          <a:xfrm>
            <a:off x="298345" y="962266"/>
            <a:ext cx="11595310" cy="649036"/>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sz="3600" dirty="0">
                <a:solidFill>
                  <a:srgbClr val="6B4587"/>
                </a:solidFill>
              </a:rPr>
              <a:t>Sales of cannabis concentrates are increasing in WA</a:t>
            </a:r>
          </a:p>
          <a:p>
            <a:endParaRPr lang="en-US" sz="2800" dirty="0">
              <a:solidFill>
                <a:schemeClr val="accent6">
                  <a:lumMod val="50000"/>
                </a:schemeClr>
              </a:solidFill>
            </a:endParaRPr>
          </a:p>
          <a:p>
            <a:r>
              <a:rPr lang="en-US" sz="2800" dirty="0">
                <a:solidFill>
                  <a:schemeClr val="accent6">
                    <a:lumMod val="50000"/>
                  </a:schemeClr>
                </a:solidFill>
              </a:rPr>
              <a:t> </a:t>
            </a:r>
          </a:p>
        </p:txBody>
      </p:sp>
      <p:sp>
        <p:nvSpPr>
          <p:cNvPr id="5" name="Content Placeholder 1"/>
          <p:cNvSpPr>
            <a:spLocks noGrp="1"/>
          </p:cNvSpPr>
          <p:nvPr>
            <p:ph idx="1"/>
          </p:nvPr>
        </p:nvSpPr>
        <p:spPr>
          <a:xfrm>
            <a:off x="662135" y="1999580"/>
            <a:ext cx="4460733" cy="1569231"/>
          </a:xfrm>
        </p:spPr>
        <p:txBody>
          <a:bodyPr>
            <a:normAutofit fontScale="85000" lnSpcReduction="10000"/>
          </a:bodyPr>
          <a:lstStyle/>
          <a:p>
            <a:pPr marL="0" indent="0">
              <a:buNone/>
            </a:pPr>
            <a:r>
              <a:rPr lang="en-US" sz="3200" dirty="0"/>
              <a:t>A nearly </a:t>
            </a:r>
            <a:r>
              <a:rPr lang="en-US" sz="3200" b="1" dirty="0">
                <a:solidFill>
                  <a:srgbClr val="85AB87"/>
                </a:solidFill>
              </a:rPr>
              <a:t>ten-fold increase</a:t>
            </a:r>
            <a:r>
              <a:rPr lang="en-US" sz="3200" b="1" dirty="0"/>
              <a:t> </a:t>
            </a:r>
            <a:r>
              <a:rPr lang="en-US" sz="3200" dirty="0"/>
              <a:t>in sales from extracts</a:t>
            </a:r>
          </a:p>
          <a:p>
            <a:pPr marL="0" indent="0">
              <a:buNone/>
            </a:pPr>
            <a:r>
              <a:rPr lang="en-US" sz="3200" dirty="0">
                <a:solidFill>
                  <a:schemeClr val="bg2">
                    <a:lumMod val="50000"/>
                  </a:schemeClr>
                </a:solidFill>
              </a:rPr>
              <a:t>(from $3.95 million in 2014 to $311 million in 2017).</a:t>
            </a:r>
          </a:p>
          <a:p>
            <a:pPr marL="0" indent="0" algn="ctr">
              <a:buNone/>
            </a:pPr>
            <a:endParaRPr lang="en-US" sz="3200" dirty="0">
              <a:solidFill>
                <a:schemeClr val="bg2">
                  <a:lumMod val="50000"/>
                </a:schemeClr>
              </a:solidFill>
            </a:endParaRPr>
          </a:p>
          <a:p>
            <a:pPr marL="0" indent="0" algn="ctr">
              <a:buNone/>
            </a:pPr>
            <a:endParaRPr lang="en-US" sz="3200" dirty="0">
              <a:solidFill>
                <a:schemeClr val="bg2">
                  <a:lumMod val="50000"/>
                </a:schemeClr>
              </a:solidFill>
            </a:endParaRPr>
          </a:p>
        </p:txBody>
      </p:sp>
      <p:sp>
        <p:nvSpPr>
          <p:cNvPr id="7" name="TextBox 6">
            <a:extLst>
              <a:ext uri="{C183D7F6-B498-43B3-948B-1728B52AA6E4}">
                <adec:decorative xmlns="" xmlns:adec="http://schemas.microsoft.com/office/drawing/2017/decorative" val="0"/>
              </a:ext>
            </a:extLst>
          </p:cNvPr>
          <p:cNvSpPr txBox="1"/>
          <p:nvPr/>
        </p:nvSpPr>
        <p:spPr>
          <a:xfrm>
            <a:off x="465374" y="3807762"/>
            <a:ext cx="4854257" cy="1736556"/>
          </a:xfrm>
          <a:prstGeom prst="rect">
            <a:avLst/>
          </a:prstGeom>
          <a:solidFill>
            <a:srgbClr val="F2EFF5"/>
          </a:solidFill>
        </p:spPr>
        <p:txBody>
          <a:bodyPr wrap="square" rtlCol="0" anchor="ctr">
            <a:noAutofit/>
          </a:bodyPr>
          <a:lstStyle/>
          <a:p>
            <a:pPr algn="ctr"/>
            <a:r>
              <a:rPr lang="en-US" sz="2800" b="1" dirty="0">
                <a:solidFill>
                  <a:srgbClr val="6B4587"/>
                </a:solidFill>
                <a:latin typeface="Segoe UI" panose="020B0502040204020203" pitchFamily="34" charset="0"/>
                <a:cs typeface="Segoe UI" panose="020B0502040204020203" pitchFamily="34" charset="0"/>
              </a:rPr>
              <a:t>Why? </a:t>
            </a:r>
          </a:p>
          <a:p>
            <a:pPr algn="ctr"/>
            <a:r>
              <a:rPr lang="en-US" sz="2800" b="1" dirty="0">
                <a:solidFill>
                  <a:schemeClr val="tx1">
                    <a:lumMod val="65000"/>
                    <a:lumOff val="35000"/>
                  </a:schemeClr>
                </a:solidFill>
                <a:latin typeface="Segoe UI" panose="020B0502040204020203" pitchFamily="34" charset="0"/>
                <a:cs typeface="Segoe UI" panose="020B0502040204020203" pitchFamily="34" charset="0"/>
              </a:rPr>
              <a:t>Extracts are Cheaper and Shelf-Stable</a:t>
            </a:r>
          </a:p>
        </p:txBody>
      </p:sp>
      <p:sp>
        <p:nvSpPr>
          <p:cNvPr id="6" name="TextBox 5"/>
          <p:cNvSpPr txBox="1"/>
          <p:nvPr/>
        </p:nvSpPr>
        <p:spPr>
          <a:xfrm>
            <a:off x="6147190" y="1910092"/>
            <a:ext cx="5927377" cy="523220"/>
          </a:xfrm>
          <a:prstGeom prst="rect">
            <a:avLst/>
          </a:prstGeom>
          <a:noFill/>
        </p:spPr>
        <p:txBody>
          <a:bodyPr wrap="square" rtlCol="0">
            <a:spAutoFit/>
          </a:bodyPr>
          <a:lstStyle/>
          <a:p>
            <a:r>
              <a:rPr lang="en-US" sz="2800" b="1" dirty="0">
                <a:solidFill>
                  <a:schemeClr val="tx1">
                    <a:lumMod val="65000"/>
                    <a:lumOff val="35000"/>
                  </a:schemeClr>
                </a:solidFill>
                <a:latin typeface="Segoe UI" panose="020B0502040204020203" pitchFamily="34" charset="0"/>
                <a:cs typeface="Segoe UI" panose="020B0502040204020203" pitchFamily="34" charset="0"/>
              </a:rPr>
              <a:t>Legalization = Mass production</a:t>
            </a:r>
          </a:p>
        </p:txBody>
      </p:sp>
      <p:graphicFrame>
        <p:nvGraphicFramePr>
          <p:cNvPr id="8" name="Chart 7" descr="Graph: market share of cannabis extracts in Washington has increased almost four-fold since 2014."/>
          <p:cNvGraphicFramePr/>
          <p:nvPr>
            <p:extLst>
              <p:ext uri="{D42A27DB-BD31-4B8C-83A1-F6EECF244321}">
                <p14:modId xmlns:p14="http://schemas.microsoft.com/office/powerpoint/2010/main" val="2547823459"/>
              </p:ext>
            </p:extLst>
          </p:nvPr>
        </p:nvGraphicFramePr>
        <p:xfrm>
          <a:off x="6007297" y="2433312"/>
          <a:ext cx="5586224" cy="385207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0" y="5991595"/>
            <a:ext cx="12192000" cy="877163"/>
          </a:xfrm>
          <a:prstGeom prst="rect">
            <a:avLst/>
          </a:prstGeom>
          <a:solidFill>
            <a:schemeClr val="bg1">
              <a:lumMod val="95000"/>
            </a:schemeClr>
          </a:solidFill>
        </p:spPr>
        <p:txBody>
          <a:bodyPr wrap="square">
            <a:spAutoFit/>
          </a:bodyPr>
          <a:lstStyle/>
          <a:p>
            <a:r>
              <a:rPr lang="en-US" sz="900" dirty="0">
                <a:latin typeface="Segoe UI" panose="020B0502040204020203" pitchFamily="34" charset="0"/>
                <a:ea typeface="Segoe UI Historic" panose="020B0502040204020203" pitchFamily="34" charset="0"/>
                <a:cs typeface="Segoe UI" panose="020B0502040204020203" pitchFamily="34" charset="0"/>
              </a:rPr>
              <a:t>Kilmer, Beau, Steven Davenport, Rosanna Smart, Jonathan P. </a:t>
            </a:r>
            <a:r>
              <a:rPr lang="en-US" sz="900" dirty="0" err="1">
                <a:latin typeface="Segoe UI" panose="020B0502040204020203" pitchFamily="34" charset="0"/>
                <a:ea typeface="Segoe UI Historic" panose="020B0502040204020203" pitchFamily="34" charset="0"/>
                <a:cs typeface="Segoe UI" panose="020B0502040204020203" pitchFamily="34" charset="0"/>
              </a:rPr>
              <a:t>Caulkins</a:t>
            </a:r>
            <a:r>
              <a:rPr lang="en-US" sz="900" dirty="0">
                <a:latin typeface="Segoe UI" panose="020B0502040204020203" pitchFamily="34" charset="0"/>
                <a:ea typeface="Segoe UI Historic" panose="020B0502040204020203" pitchFamily="34" charset="0"/>
                <a:cs typeface="Segoe UI" panose="020B0502040204020203" pitchFamily="34" charset="0"/>
              </a:rPr>
              <a:t>, and Gregory </a:t>
            </a:r>
            <a:r>
              <a:rPr lang="en-US" sz="900" dirty="0" err="1">
                <a:latin typeface="Segoe UI" panose="020B0502040204020203" pitchFamily="34" charset="0"/>
                <a:ea typeface="Segoe UI Historic" panose="020B0502040204020203" pitchFamily="34" charset="0"/>
                <a:cs typeface="Segoe UI" panose="020B0502040204020203" pitchFamily="34" charset="0"/>
              </a:rPr>
              <a:t>Midgette</a:t>
            </a:r>
            <a:r>
              <a:rPr lang="en-US" sz="900" dirty="0">
                <a:latin typeface="Segoe UI" panose="020B0502040204020203" pitchFamily="34" charset="0"/>
                <a:ea typeface="Segoe UI Historic" panose="020B0502040204020203" pitchFamily="34" charset="0"/>
                <a:cs typeface="Segoe UI" panose="020B0502040204020203" pitchFamily="34" charset="0"/>
              </a:rPr>
              <a:t>, After the Grand Opening: Assessing Cannabis Supply and Demand in Washington State. Santa Monica, CA: RAND Corporation, 2019. </a:t>
            </a:r>
            <a:r>
              <a:rPr lang="en-US" sz="900" dirty="0">
                <a:latin typeface="Segoe UI" panose="020B0502040204020203" pitchFamily="34" charset="0"/>
                <a:ea typeface="Segoe UI Historic" panose="020B0502040204020203" pitchFamily="34" charset="0"/>
                <a:cs typeface="Segoe UI" panose="020B0502040204020203" pitchFamily="34" charset="0"/>
                <a:hlinkClick r:id="rId4"/>
              </a:rPr>
              <a:t>https://www.rand.org/pubs/research_reports/RR3138.html</a:t>
            </a:r>
            <a:r>
              <a:rPr lang="en-US" sz="900" dirty="0">
                <a:latin typeface="Segoe UI" panose="020B0502040204020203" pitchFamily="34" charset="0"/>
                <a:ea typeface="Segoe UI Historic" panose="020B0502040204020203" pitchFamily="34" charset="0"/>
                <a:cs typeface="Segoe UI" panose="020B0502040204020203" pitchFamily="34" charset="0"/>
              </a:rPr>
              <a:t>.</a:t>
            </a:r>
          </a:p>
          <a:p>
            <a:endParaRPr lang="en-US" sz="700" i="1" dirty="0">
              <a:latin typeface="Segoe UI" panose="020B0502040204020203" pitchFamily="34" charset="0"/>
              <a:ea typeface="Segoe UI Historic" panose="020B0502040204020203" pitchFamily="34" charset="0"/>
              <a:cs typeface="Segoe UI" panose="020B0502040204020203" pitchFamily="34" charset="0"/>
            </a:endParaRPr>
          </a:p>
          <a:p>
            <a:r>
              <a:rPr lang="en-US" sz="900" i="1" dirty="0">
                <a:latin typeface="Segoe UI" panose="020B0502040204020203" pitchFamily="34" charset="0"/>
                <a:ea typeface="Segoe UI Historic" panose="020B0502040204020203" pitchFamily="34" charset="0"/>
                <a:cs typeface="Segoe UI" panose="020B0502040204020203" pitchFamily="34" charset="0"/>
              </a:rPr>
              <a:t> Firth CL, Davenport S, Smart R, Dilley JA. How high: Differences in the developments of cannabis markets in two legalized states. </a:t>
            </a:r>
            <a:r>
              <a:rPr lang="en-US" sz="900" i="1" dirty="0" err="1">
                <a:latin typeface="Segoe UI" panose="020B0502040204020203" pitchFamily="34" charset="0"/>
                <a:ea typeface="Segoe UI Historic" panose="020B0502040204020203" pitchFamily="34" charset="0"/>
                <a:cs typeface="Segoe UI" panose="020B0502040204020203" pitchFamily="34" charset="0"/>
              </a:rPr>
              <a:t>Int</a:t>
            </a:r>
            <a:r>
              <a:rPr lang="en-US" sz="900" i="1" dirty="0">
                <a:latin typeface="Segoe UI" panose="020B0502040204020203" pitchFamily="34" charset="0"/>
                <a:ea typeface="Segoe UI Historic" panose="020B0502040204020203" pitchFamily="34" charset="0"/>
                <a:cs typeface="Segoe UI" panose="020B0502040204020203" pitchFamily="34" charset="0"/>
              </a:rPr>
              <a:t> J Drug Policy. doi:10.1016/j.drugpo.2019.102611</a:t>
            </a:r>
            <a:r>
              <a:rPr lang="en-CA" sz="900" i="1" dirty="0">
                <a:latin typeface="Segoe UI" panose="020B0502040204020203" pitchFamily="34" charset="0"/>
                <a:ea typeface="Segoe UI Historic" panose="020B0502040204020203" pitchFamily="34" charset="0"/>
                <a:cs typeface="Segoe UI" panose="020B0502040204020203" pitchFamily="34" charset="0"/>
              </a:rPr>
              <a:t> </a:t>
            </a:r>
          </a:p>
          <a:p>
            <a:endParaRPr lang="en-CA" sz="700" i="1" dirty="0">
              <a:latin typeface="Segoe UI" panose="020B0502040204020203" pitchFamily="34" charset="0"/>
              <a:ea typeface="Segoe UI Historic" panose="020B0502040204020203" pitchFamily="34" charset="0"/>
              <a:cs typeface="Segoe UI" panose="020B0502040204020203" pitchFamily="34" charset="0"/>
            </a:endParaRPr>
          </a:p>
          <a:p>
            <a:r>
              <a:rPr lang="en-CA" sz="900" i="1" dirty="0">
                <a:latin typeface="Segoe UI" panose="020B0502040204020203" pitchFamily="34" charset="0"/>
                <a:ea typeface="Segoe UI Historic" panose="020B0502040204020203" pitchFamily="34" charset="0"/>
                <a:cs typeface="Segoe UI" panose="020B0502040204020203" pitchFamily="34" charset="0"/>
              </a:rPr>
              <a:t>WA State House Commerce and Gaming Commission work session. Sep 15, 2020. </a:t>
            </a:r>
            <a:r>
              <a:rPr lang="en-US" sz="900" dirty="0">
                <a:latin typeface="Segoe UI" panose="020B0502040204020203" pitchFamily="34" charset="0"/>
                <a:ea typeface="Segoe UI Historic" panose="020B0502040204020203" pitchFamily="34" charset="0"/>
                <a:cs typeface="Segoe UI" panose="020B0502040204020203" pitchFamily="34" charset="0"/>
                <a:hlinkClick r:id="rId5"/>
              </a:rPr>
              <a:t>https://www.tvw.org/watch/?eventID=2020091004</a:t>
            </a:r>
            <a:r>
              <a:rPr lang="en-US" sz="900" dirty="0">
                <a:latin typeface="Segoe UI" panose="020B0502040204020203" pitchFamily="34" charset="0"/>
                <a:ea typeface="Segoe UI Historic"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9578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2CF8802BBAF74E883B0503E9FA9003" ma:contentTypeVersion="13" ma:contentTypeDescription="Create a new document." ma:contentTypeScope="" ma:versionID="484d6f73b931d4e6c82d407e06d96ac5">
  <xsd:schema xmlns:xsd="http://www.w3.org/2001/XMLSchema" xmlns:xs="http://www.w3.org/2001/XMLSchema" xmlns:p="http://schemas.microsoft.com/office/2006/metadata/properties" xmlns:ns3="0c8aa266-133b-4b50-ae69-07ad862cbe8f" xmlns:ns4="bb0a3913-a958-496a-a678-4f1e8f13df4c" targetNamespace="http://schemas.microsoft.com/office/2006/metadata/properties" ma:root="true" ma:fieldsID="c7a8548d095000addd8cc00802488069" ns3:_="" ns4:_="">
    <xsd:import namespace="0c8aa266-133b-4b50-ae69-07ad862cbe8f"/>
    <xsd:import namespace="bb0a3913-a958-496a-a678-4f1e8f13df4c"/>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8aa266-133b-4b50-ae69-07ad862cb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0a3913-a958-496a-a678-4f1e8f13df4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CDCA32-F251-4FE1-8F8E-6F1A6E77BF52}">
  <ds:schemaRefs>
    <ds:schemaRef ds:uri="http://schemas.microsoft.com/office/2006/documentManagement/types"/>
    <ds:schemaRef ds:uri="http://www.w3.org/XML/1998/namespace"/>
    <ds:schemaRef ds:uri="http://schemas.openxmlformats.org/package/2006/metadata/core-properties"/>
    <ds:schemaRef ds:uri="0c8aa266-133b-4b50-ae69-07ad862cbe8f"/>
    <ds:schemaRef ds:uri="http://schemas.microsoft.com/office/infopath/2007/PartnerControls"/>
    <ds:schemaRef ds:uri="http://schemas.microsoft.com/office/2006/metadata/properties"/>
    <ds:schemaRef ds:uri="http://purl.org/dc/elements/1.1/"/>
    <ds:schemaRef ds:uri="http://purl.org/dc/terms/"/>
    <ds:schemaRef ds:uri="bb0a3913-a958-496a-a678-4f1e8f13df4c"/>
    <ds:schemaRef ds:uri="http://purl.org/dc/dcmitype/"/>
  </ds:schemaRefs>
</ds:datastoreItem>
</file>

<file path=customXml/itemProps2.xml><?xml version="1.0" encoding="utf-8"?>
<ds:datastoreItem xmlns:ds="http://schemas.openxmlformats.org/officeDocument/2006/customXml" ds:itemID="{FDA8C842-EED8-4F53-A26D-CF372FFD3F47}">
  <ds:schemaRefs>
    <ds:schemaRef ds:uri="http://schemas.microsoft.com/sharepoint/v3/contenttype/forms"/>
  </ds:schemaRefs>
</ds:datastoreItem>
</file>

<file path=customXml/itemProps3.xml><?xml version="1.0" encoding="utf-8"?>
<ds:datastoreItem xmlns:ds="http://schemas.openxmlformats.org/officeDocument/2006/customXml" ds:itemID="{1686A924-6075-4C0D-9B1D-DCF3EDA7B0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8aa266-133b-4b50-ae69-07ad862cbe8f"/>
    <ds:schemaRef ds:uri="bb0a3913-a958-496a-a678-4f1e8f13df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3459</TotalTime>
  <Words>6701</Words>
  <Application>Microsoft Office PowerPoint</Application>
  <PresentationFormat>Widescreen</PresentationFormat>
  <Paragraphs>424</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Yu Gothic UI</vt:lpstr>
      <vt:lpstr>Arial</vt:lpstr>
      <vt:lpstr>Calibri</vt:lpstr>
      <vt:lpstr>Segoe UI</vt:lpstr>
      <vt:lpstr>Segoe UI Historic</vt:lpstr>
      <vt:lpstr>Times New Roman</vt:lpstr>
      <vt:lpstr>Wingdings</vt:lpstr>
      <vt:lpstr>Office Theme</vt:lpstr>
      <vt:lpstr>PowerPoint Presentation</vt:lpstr>
      <vt:lpstr>PowerPoint Presentation</vt:lpstr>
      <vt:lpstr>The content expressed herein do not reflect the official position of the Division of Behavioral Health and Recovery at the WA State Health Care Authority. No official support or endorsement for the opinions described in this document is intended or should be inferred. The focus is on THC content and non-medical use.</vt:lpstr>
      <vt:lpstr>Agenda</vt:lpstr>
      <vt:lpstr>PowerPoint Presentation</vt:lpstr>
      <vt:lpstr>In a not distant past . . .  In a not distant land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Erinn</dc:creator>
  <cp:lastModifiedBy>Beatriz Carlini</cp:lastModifiedBy>
  <cp:revision>111</cp:revision>
  <dcterms:created xsi:type="dcterms:W3CDTF">2020-09-11T19:39:49Z</dcterms:created>
  <dcterms:modified xsi:type="dcterms:W3CDTF">2020-12-03T11:16:12Z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0x010100A62CF8802BBAF74E883B0503E9FA9003</vt:lpwstr>
  </property>
</Properties>
</file>