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59fab94658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59fab94658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5a207ee32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5a207ee32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5a207ee32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5a207ee32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5a207ee320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5a207ee320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5a207ee320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5a207ee320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771fbf78c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771fbf78c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4G8s35pd3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0WJ0-3HI2w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7i7QlMjZB7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admin.mshsaa.org/resources/Activities/Wrestling/Weight%20Management%20Program%20Manual.pdf" TargetMode="External"/><Relationship Id="rId5" Type="http://schemas.openxmlformats.org/officeDocument/2006/relationships/hyperlink" Target="https://youtu.be/MfZNTw9lhBs" TargetMode="External"/><Relationship Id="rId4" Type="http://schemas.openxmlformats.org/officeDocument/2006/relationships/hyperlink" Target="https://www.youtube.com/watch?v=BcOHGMsPS2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uAXyPOlyh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youtube.com/watch?v=IBzRKF_dpYQ" TargetMode="External"/><Relationship Id="rId4" Type="http://schemas.openxmlformats.org/officeDocument/2006/relationships/hyperlink" Target="https://www.youtube.com/watch?v=BAh2XTi2a_I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y8DaMDIXH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youtu.be/WXt1HL-2e_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trackwrestling.com/s/article/Enter-Match-Results-Onlin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hyperlink" Target="http://www.nwcaonline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979" i="1" dirty="0">
                <a:solidFill>
                  <a:srgbClr val="CC0000"/>
                </a:solidFill>
              </a:rPr>
              <a:t>Provided by MSHSAA</a:t>
            </a:r>
            <a:r>
              <a:rPr kumimoji="0" lang="en" sz="1800" b="0" i="0" u="none" strike="noStrike" kern="0" cap="none" spc="0" normalizeH="0" baseline="0" noProof="0" dirty="0">
                <a:ln>
                  <a:noFill/>
                </a:ln>
                <a:solidFill>
                  <a:srgbClr val="A61C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lang="en" sz="1979" i="1" dirty="0">
                <a:solidFill>
                  <a:srgbClr val="CC0000"/>
                </a:solidFill>
              </a:rPr>
              <a:t>the NWCA, &amp; FloSports</a:t>
            </a:r>
            <a:endParaRPr sz="1979" i="1" dirty="0">
              <a:solidFill>
                <a:srgbClr val="CC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2050" y="4314125"/>
            <a:ext cx="4160650" cy="74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94323" y="3465198"/>
            <a:ext cx="1348450" cy="1594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4188E55-E0E9-472C-B5D4-3290391849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4816" y="3465198"/>
            <a:ext cx="1678302" cy="16783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0057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IMPORTANT DATES IN THE MSHSAA SEASON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First assessment date: </a:t>
            </a:r>
            <a:r>
              <a:rPr lang="en-US" sz="3525" dirty="0">
                <a:solidFill>
                  <a:srgbClr val="A61C00"/>
                </a:solidFill>
              </a:rPr>
              <a:t>Girls – October 30, Boys – November 6</a:t>
            </a:r>
            <a:endParaRPr lang="en-US" sz="3525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525" dirty="0">
                <a:solidFill>
                  <a:srgbClr val="A61C00"/>
                </a:solidFill>
              </a:rPr>
              <a:t>Last assessment date: January 13, 2024 (Unless the wrestler qualifies for and is granted a Weight Certification Exception. </a:t>
            </a:r>
            <a:r>
              <a:rPr lang="en-US" sz="3525" b="1" dirty="0">
                <a:solidFill>
                  <a:srgbClr val="A61C00"/>
                </a:solidFill>
              </a:rPr>
              <a:t>The Weight Certification Exception Form can be found on the MSHSAA website on the wrestling page</a:t>
            </a:r>
            <a:r>
              <a:rPr lang="en-US" sz="3525" dirty="0">
                <a:solidFill>
                  <a:srgbClr val="A61C00"/>
                </a:solidFill>
              </a:rPr>
              <a:t>)</a:t>
            </a:r>
            <a:endParaRPr lang="en-US"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Minimum wrestling weight deadline: </a:t>
            </a:r>
            <a:r>
              <a:rPr lang="en-US" sz="3525" dirty="0">
                <a:solidFill>
                  <a:srgbClr val="A61C00"/>
                </a:solidFill>
              </a:rPr>
              <a:t>January 13, 2024</a:t>
            </a:r>
            <a:r>
              <a:rPr lang="en" sz="3525" dirty="0">
                <a:solidFill>
                  <a:srgbClr val="1C4587"/>
                </a:solidFill>
              </a:rPr>
              <a:t> 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Scratch weight deadline : </a:t>
            </a:r>
            <a:r>
              <a:rPr lang="en-US" sz="3525" dirty="0">
                <a:solidFill>
                  <a:srgbClr val="A61C00"/>
                </a:solidFill>
              </a:rPr>
              <a:t>January 13, 2024</a:t>
            </a:r>
            <a:endParaRPr sz="3525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Growth allowance date: </a:t>
            </a:r>
            <a:r>
              <a:rPr lang="en-US" sz="3525" dirty="0">
                <a:solidFill>
                  <a:srgbClr val="A61C00"/>
                </a:solidFill>
              </a:rPr>
              <a:t>January 14, 2024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525" dirty="0">
                <a:solidFill>
                  <a:srgbClr val="A61C00"/>
                </a:solidFill>
              </a:rPr>
              <a:t>District Tournamen</a:t>
            </a:r>
            <a:r>
              <a:rPr lang="en-US" sz="3525" dirty="0">
                <a:solidFill>
                  <a:srgbClr val="A61C00"/>
                </a:solidFill>
              </a:rPr>
              <a:t>t</a:t>
            </a:r>
            <a:r>
              <a:rPr lang="en" sz="3525" dirty="0">
                <a:solidFill>
                  <a:srgbClr val="A61C00"/>
                </a:solidFill>
              </a:rPr>
              <a:t> : </a:t>
            </a:r>
            <a:r>
              <a:rPr lang="en-US" sz="3525" dirty="0">
                <a:solidFill>
                  <a:srgbClr val="A61C00"/>
                </a:solidFill>
              </a:rPr>
              <a:t>Girls – February 9-10,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3525" dirty="0">
                <a:solidFill>
                  <a:srgbClr val="A61C00"/>
                </a:solidFill>
              </a:rPr>
              <a:t>                                  Boys – February 16-17</a:t>
            </a:r>
            <a:endParaRPr sz="3525"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ROSTER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-You will be sent your login </a:t>
            </a:r>
            <a:r>
              <a:rPr lang="en-US" dirty="0">
                <a:solidFill>
                  <a:srgbClr val="A61C00"/>
                </a:solidFill>
              </a:rPr>
              <a:t>credentials </a:t>
            </a:r>
            <a:r>
              <a:rPr lang="en" dirty="0">
                <a:solidFill>
                  <a:srgbClr val="A61C00"/>
                </a:solidFill>
              </a:rPr>
              <a:t>directly from TrackWrestling. </a:t>
            </a:r>
            <a:r>
              <a:rPr lang="en-US" dirty="0">
                <a:solidFill>
                  <a:srgbClr val="A61C00"/>
                </a:solidFill>
              </a:rPr>
              <a:t>Login credentials are emailed to team administrators and coaches as follows: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A61C00"/>
                </a:solidFill>
              </a:rPr>
              <a:t>Girls – Friday, October 27, 2023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A61C00"/>
                </a:solidFill>
              </a:rPr>
              <a:t>Boys – Friday, November 3, 2023</a:t>
            </a:r>
            <a:endParaRPr lang="en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-Always start with importing your roster from last season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Import Your Roster from last season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-Then add new additions</a:t>
            </a: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	-Video Link: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Adding New Wrestlers to your Roster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br>
              <a:rPr lang="en" dirty="0">
                <a:solidFill>
                  <a:srgbClr val="A61C00"/>
                </a:solidFill>
              </a:rPr>
            </a:br>
            <a:r>
              <a:rPr lang="en-US" dirty="0">
                <a:solidFill>
                  <a:srgbClr val="A61C00"/>
                </a:solidFill>
              </a:rPr>
              <a:t>Your first task is to import &amp; add new wrestlers to your team roster.</a:t>
            </a:r>
            <a:endParaRPr dirty="0">
              <a:solidFill>
                <a:srgbClr val="A61C00"/>
              </a:solidFill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ASSESSMENTS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Assessor Practice Transactions: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Approving or Denying Weight Assessments: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Viewing a wrestler’s Alpha Master: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MSHSAA RULES ON ADMINISTERING ASSESSMENTS:</a:t>
            </a:r>
            <a:r>
              <a:rPr lang="en-US" dirty="0">
                <a:solidFill>
                  <a:srgbClr val="A61C00"/>
                </a:solidFill>
                <a:hlinkClick r:id="rId6"/>
              </a:rPr>
              <a:t>https://admin.mshsaa.org/resources/Activities/Wrestling/Weight%20Management%20Program%20Manual.pdf</a:t>
            </a:r>
            <a:endParaRPr dirty="0">
              <a:solidFill>
                <a:srgbClr val="A61C00"/>
              </a:solidFill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YOUR SCHEDULE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Dual Meet: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an Individual Tournament: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To Add a Multi-Dual Event: </a:t>
            </a:r>
            <a:r>
              <a:rPr lang="en" u="sng" dirty="0">
                <a:solidFill>
                  <a:srgbClr val="1C4587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-Please note: Once you add a team to an event, it shows up on their schedule to “accept.” You can accept events versus adding a second one to avoid duplicate events and results.</a:t>
            </a:r>
            <a:br>
              <a:rPr lang="en" dirty="0">
                <a:solidFill>
                  <a:srgbClr val="A61C00"/>
                </a:solidFill>
              </a:rPr>
            </a:br>
            <a:endParaRPr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MSHSAA RULE – </a:t>
            </a:r>
            <a:r>
              <a:rPr lang="en-US">
                <a:solidFill>
                  <a:srgbClr val="A61C00"/>
                </a:solidFill>
              </a:rPr>
              <a:t>A </a:t>
            </a:r>
            <a:r>
              <a:rPr lang="en">
                <a:solidFill>
                  <a:srgbClr val="A61C00"/>
                </a:solidFill>
              </a:rPr>
              <a:t>chedules </a:t>
            </a:r>
            <a:r>
              <a:rPr lang="en" dirty="0">
                <a:solidFill>
                  <a:srgbClr val="A61C00"/>
                </a:solidFill>
              </a:rPr>
              <a:t>must be completed by </a:t>
            </a:r>
            <a:r>
              <a:rPr lang="en">
                <a:solidFill>
                  <a:srgbClr val="A61C00"/>
                </a:solidFill>
                <a:highlight>
                  <a:srgbClr val="C9DAF8"/>
                </a:highlight>
              </a:rPr>
              <a:t>[I</a:t>
            </a:r>
            <a:endParaRPr dirty="0">
              <a:solidFill>
                <a:srgbClr val="A61C00"/>
              </a:solidFill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1C4587"/>
                </a:solidFill>
              </a:rPr>
              <a:t>KICKING OFF YOUR SEASON: WEIGH-INS	</a:t>
            </a:r>
            <a:endParaRPr b="1">
              <a:solidFill>
                <a:srgbClr val="1C4587"/>
              </a:solidFill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Creating a Weigh-In Sheet: </a:t>
            </a:r>
            <a:r>
              <a:rPr lang="en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r>
              <a:rPr lang="en" u="sng" dirty="0">
                <a:solidFill>
                  <a:srgbClr val="1C4587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Entering and Committing Weights: </a:t>
            </a:r>
            <a:r>
              <a:rPr lang="en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endParaRPr dirty="0">
              <a:solidFill>
                <a:srgbClr val="1C4587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A61C0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A61C00"/>
                </a:solidFill>
              </a:rPr>
              <a:t>MSHSAA RULE on </a:t>
            </a:r>
            <a:r>
              <a:rPr lang="en-US" dirty="0">
                <a:solidFill>
                  <a:srgbClr val="A61C00"/>
                </a:solidFill>
              </a:rPr>
              <a:t>actual weight entry</a:t>
            </a:r>
            <a:r>
              <a:rPr lang="en" dirty="0">
                <a:solidFill>
                  <a:srgbClr val="A61C00"/>
                </a:solidFill>
              </a:rPr>
              <a:t>: </a:t>
            </a:r>
            <a:r>
              <a:rPr lang="en-US" dirty="0">
                <a:solidFill>
                  <a:srgbClr val="A61C00"/>
                </a:solidFill>
              </a:rPr>
              <a:t>Wrestling Manual Section 2, Letter I</a:t>
            </a:r>
          </a:p>
          <a:p>
            <a:pPr marL="0" lv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b="1" u="sng" dirty="0">
                <a:solidFill>
                  <a:srgbClr val="A61C00"/>
                </a:solidFill>
              </a:rPr>
              <a:t>MANDATORY ACTUAL WEIGHT ENTRY</a:t>
            </a:r>
            <a:r>
              <a:rPr lang="en-US" dirty="0">
                <a:solidFill>
                  <a:srgbClr val="A61C00"/>
                </a:solidFill>
              </a:rPr>
              <a:t>:  It is mandatory that the “actual weight” of each wrestler for every weigh-in be entered into the </a:t>
            </a:r>
            <a:r>
              <a:rPr lang="en-US" dirty="0" err="1">
                <a:solidFill>
                  <a:srgbClr val="A61C00"/>
                </a:solidFill>
              </a:rPr>
              <a:t>TrackWrestling</a:t>
            </a:r>
            <a:r>
              <a:rPr lang="en-US" dirty="0">
                <a:solidFill>
                  <a:srgbClr val="A61C00"/>
                </a:solidFill>
              </a:rPr>
              <a:t> OPC within 48 hours of the completion of a weigh-in.  The setting in </a:t>
            </a:r>
            <a:r>
              <a:rPr lang="en-US" dirty="0" err="1">
                <a:solidFill>
                  <a:srgbClr val="A61C00"/>
                </a:solidFill>
              </a:rPr>
              <a:t>TrackWrestling</a:t>
            </a:r>
            <a:r>
              <a:rPr lang="en-US" dirty="0">
                <a:solidFill>
                  <a:srgbClr val="A61C00"/>
                </a:solidFill>
              </a:rPr>
              <a:t> will only permit the weigh-ins from 2 contests on a team’s schedule to remain open before blocking the printing of the next weigh-in form. </a:t>
            </a:r>
            <a:endParaRPr dirty="0">
              <a:solidFill>
                <a:srgbClr val="A61C00"/>
              </a:solidFill>
              <a:highlight>
                <a:srgbClr val="C9DAF8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/>
          <p:nvPr/>
        </p:nvSpPr>
        <p:spPr>
          <a:xfrm>
            <a:off x="265949" y="1122625"/>
            <a:ext cx="8240275" cy="5277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1C4587"/>
                </a:solidFill>
              </a:rPr>
              <a:t>KICKING OFF YOUR SEASON: YOUR BENEFITS	</a:t>
            </a:r>
            <a:endParaRPr b="1" dirty="0">
              <a:solidFill>
                <a:srgbClr val="1C4587"/>
              </a:solidFill>
            </a:endParaRPr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689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A61C00"/>
                </a:solidFill>
              </a:rPr>
              <a:t>-LIVE Dual Meet scoring is FREE on TrackWrestling: </a:t>
            </a:r>
            <a:r>
              <a:rPr lang="en" sz="2000" b="1" u="sng" dirty="0">
                <a:solidFill>
                  <a:srgbClr val="1C4587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How to Video</a:t>
            </a:r>
            <a:br>
              <a:rPr lang="en" sz="3921" dirty="0">
                <a:solidFill>
                  <a:srgbClr val="A61C00"/>
                </a:solidFill>
              </a:rPr>
            </a:br>
            <a:br>
              <a:rPr lang="en" sz="392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-All OPC Subscribers are also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NWCA Members!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-Please go to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</a:t>
            </a:r>
            <a:r>
              <a:rPr lang="en" sz="1900" b="1" u="sng" dirty="0">
                <a:solidFill>
                  <a:srgbClr val="1C4587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NWCAonline.com</a:t>
            </a:r>
            <a:r>
              <a:rPr lang="en" sz="1900" b="1" dirty="0">
                <a:solidFill>
                  <a:srgbClr val="A61C00"/>
                </a:solidFill>
              </a:rPr>
              <a:t>,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navigate to MEMBERSHIP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in the top right and explore </a:t>
            </a:r>
            <a:br>
              <a:rPr lang="en" sz="1900" b="1" dirty="0">
                <a:solidFill>
                  <a:srgbClr val="A61C00"/>
                </a:solidFill>
              </a:rPr>
            </a:br>
            <a:r>
              <a:rPr lang="en" sz="1900" b="1" dirty="0">
                <a:solidFill>
                  <a:srgbClr val="A61C00"/>
                </a:solidFill>
              </a:rPr>
              <a:t>	our members-only portal.</a:t>
            </a:r>
            <a:endParaRPr sz="1900" b="1" dirty="0">
              <a:solidFill>
                <a:srgbClr val="A61C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rgbClr val="A61C00"/>
              </a:solidFill>
            </a:endParaRPr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1151" y="1949613"/>
            <a:ext cx="4190049" cy="2974949"/>
          </a:xfrm>
          <a:prstGeom prst="rect">
            <a:avLst/>
          </a:prstGeom>
          <a:noFill/>
          <a:ln w="952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96" name="Google Shape;96;p19"/>
          <p:cNvSpPr txBox="1"/>
          <p:nvPr/>
        </p:nvSpPr>
        <p:spPr>
          <a:xfrm>
            <a:off x="194650" y="4300400"/>
            <a:ext cx="43773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621" b="1">
                <a:solidFill>
                  <a:srgbClr val="1C4587"/>
                </a:solidFill>
              </a:rPr>
              <a:t>GOOD LUCK this season!</a:t>
            </a:r>
            <a:endParaRPr sz="200">
              <a:solidFill>
                <a:srgbClr val="1C458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531</Words>
  <Application>Microsoft Office PowerPoint</Application>
  <PresentationFormat>On-screen Show (16:9)</PresentationFormat>
  <Paragraphs>43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Simple Dark</vt:lpstr>
      <vt:lpstr>Kicking Off Your Season</vt:lpstr>
      <vt:lpstr>IMPORTANT DATES IN THE MSHSAA SEASON</vt:lpstr>
      <vt:lpstr>KICKING OFF YOUR SEASON: YOUR ROSTER </vt:lpstr>
      <vt:lpstr>KICKING OFF YOUR SEASON: ASSESSMENTS</vt:lpstr>
      <vt:lpstr>KICKING OFF YOUR SEASON: YOUR SCHEDULE </vt:lpstr>
      <vt:lpstr>KICKING OFF YOUR SEASON: WEIGH-INS </vt:lpstr>
      <vt:lpstr>KICKING OFF YOUR SEASON: YOUR BENEFITS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Kicking Off Your Season</dc:title>
  <dc:creator>Daryl Bradley</dc:creator>
  <cp:lastModifiedBy>Daryl Bradley</cp:lastModifiedBy>
  <cp:revision>8</cp:revision>
  <dcterms:modified xsi:type="dcterms:W3CDTF">2023-08-31T19:16:37Z</dcterms:modified>
</cp:coreProperties>
</file>