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</p:sldMasterIdLst>
  <p:notesMasterIdLst>
    <p:notesMasterId r:id="rId18"/>
  </p:notesMasterIdLst>
  <p:sldIdLst>
    <p:sldId id="256" r:id="rId5"/>
    <p:sldId id="278" r:id="rId6"/>
    <p:sldId id="280" r:id="rId7"/>
    <p:sldId id="279" r:id="rId8"/>
    <p:sldId id="276" r:id="rId9"/>
    <p:sldId id="257" r:id="rId10"/>
    <p:sldId id="262" r:id="rId11"/>
    <p:sldId id="265" r:id="rId12"/>
    <p:sldId id="266" r:id="rId13"/>
    <p:sldId id="281" r:id="rId14"/>
    <p:sldId id="267" r:id="rId15"/>
    <p:sldId id="277" r:id="rId16"/>
    <p:sldId id="270" r:id="rId1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286BF-AF79-459F-8289-3EB8CB06C635}" v="44" dt="2021-08-05T21:02:57.8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52" autoAdjust="0"/>
  </p:normalViewPr>
  <p:slideViewPr>
    <p:cSldViewPr>
      <p:cViewPr varScale="1">
        <p:scale>
          <a:sx n="48" d="100"/>
          <a:sy n="48" d="100"/>
        </p:scale>
        <p:origin x="1339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207A5D-D925-4AF7-A550-F3B04F0491DD}" type="datetimeFigureOut">
              <a:rPr lang="en-US" smtClean="0"/>
              <a:pPr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62976F-7462-4F14-996C-3A1ED7913B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976F-7462-4F14-996C-3A1ED7913B4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41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</a:t>
            </a:r>
            <a:r>
              <a:rPr lang="en-US" baseline="0" dirty="0"/>
              <a:t> year, we came under the Title I umbrella for ORS.  This gives us extra funding for additional resources for our students like computers, books, classroom materials, and in some cases, even additional teachers.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976F-7462-4F14-996C-3A1ED7913B4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6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</a:t>
            </a:r>
            <a:r>
              <a:rPr lang="en-US" baseline="0" dirty="0"/>
              <a:t> Glenwood, we follow the ORS assessment recommendations for reading and math.  You will learn more about ways we measure your child’s progress as we go throughout the year.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976F-7462-4F14-996C-3A1ED7913B4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79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976F-7462-4F14-996C-3A1ED7913B4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976F-7462-4F14-996C-3A1ED7913B4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62976F-7462-4F14-996C-3A1ED7913B4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2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61D8292-7A5A-44EB-ADEC-AA767D00200F}" type="datetimeFigureOut">
              <a:rPr lang="en-US" smtClean="0"/>
              <a:t>8/9/2021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0902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3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60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9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71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36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39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0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9F35-E8FB-45BF-9EE3-6E696E9E44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2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7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DF0A4-956A-4C1D-B39A-6F7E6496DC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00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4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210CB-3644-4E54-B6D5-1177F25CE1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A83CD-D3C0-4B0F-999E-0B4192612E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DEFE47-0EE3-477C-9C1D-4AF39E95CE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Boles-vrboles@ortn.edu" TargetMode="Externa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youtube.com/watch?v=odFvX8wXLQE" TargetMode="Externa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151" y="503785"/>
            <a:ext cx="4572000" cy="4651386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Glenwood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>
                <a:solidFill>
                  <a:srgbClr val="002060"/>
                </a:solidFill>
              </a:rPr>
              <a:t>Title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002060"/>
                </a:solidFill>
              </a:rPr>
              <a:t>I</a:t>
            </a:r>
            <a:br>
              <a:rPr lang="en-US" sz="5400" dirty="0">
                <a:solidFill>
                  <a:srgbClr val="002060"/>
                </a:solidFill>
              </a:rPr>
            </a:br>
            <a:r>
              <a:rPr lang="en-US" sz="5400" dirty="0">
                <a:solidFill>
                  <a:srgbClr val="002060"/>
                </a:solidFill>
              </a:rPr>
              <a:t>Information for Families</a:t>
            </a:r>
            <a:br>
              <a:rPr lang="en-US" sz="5400" dirty="0">
                <a:solidFill>
                  <a:srgbClr val="002060"/>
                </a:solidFill>
              </a:rPr>
            </a:br>
            <a:endParaRPr lang="en-US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11040-6443-4057-93F2-B6D071133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626F7-7626-4330-96BF-A51DF4849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997" y="685801"/>
            <a:ext cx="7114803" cy="4334434"/>
          </a:xfrm>
        </p:spPr>
        <p:txBody>
          <a:bodyPr/>
          <a:lstStyle/>
          <a:p>
            <a:r>
              <a:rPr lang="en-US" dirty="0"/>
              <a:t>We are here to partner with you! </a:t>
            </a:r>
          </a:p>
          <a:p>
            <a:r>
              <a:rPr lang="en-US" dirty="0"/>
              <a:t>If you Need anything: </a:t>
            </a:r>
          </a:p>
          <a:p>
            <a:r>
              <a:rPr lang="en-US" dirty="0"/>
              <a:t>Please reach out to your Child’s Teacher Or</a:t>
            </a:r>
          </a:p>
          <a:p>
            <a:r>
              <a:rPr lang="en-US" dirty="0"/>
              <a:t>Ginny 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Boles - vrboles@ortn.edu</a:t>
            </a:r>
            <a:endParaRPr lang="en-US" u="sng" dirty="0"/>
          </a:p>
          <a:p>
            <a:r>
              <a:rPr lang="en-US" dirty="0"/>
              <a:t>Amelia Bell- Abell@ortn.edu</a:t>
            </a:r>
          </a:p>
        </p:txBody>
      </p:sp>
    </p:spTree>
    <p:extLst>
      <p:ext uri="{BB962C8B-B14F-4D97-AF65-F5344CB8AC3E}">
        <p14:creationId xmlns:p14="http://schemas.microsoft.com/office/powerpoint/2010/main" val="235400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Freeform: Shape 71">
            <a:extLst>
              <a:ext uri="{FF2B5EF4-FFF2-40B4-BE49-F238E27FC236}">
                <a16:creationId xmlns:a16="http://schemas.microsoft.com/office/drawing/2014/main" id="{723B564A-E58E-45A3-AF7E-7FAF47E3C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05" name="Freeform: Shape 73">
            <a:extLst>
              <a:ext uri="{FF2B5EF4-FFF2-40B4-BE49-F238E27FC236}">
                <a16:creationId xmlns:a16="http://schemas.microsoft.com/office/drawing/2014/main" id="{AB0C801C-76F9-4E0A-A62B-99A95DBF3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6614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14350" y="685800"/>
            <a:ext cx="7797661" cy="1786812"/>
          </a:xfrm>
        </p:spPr>
        <p:txBody>
          <a:bodyPr anchor="t">
            <a:normAutofit/>
          </a:bodyPr>
          <a:lstStyle/>
          <a:p>
            <a:pPr algn="r"/>
            <a:r>
              <a:rPr lang="en-US" dirty="0"/>
              <a:t>School Parent Compact</a:t>
            </a:r>
            <a:br>
              <a:rPr lang="en-US" dirty="0"/>
            </a:br>
            <a:r>
              <a:rPr lang="en-US" dirty="0"/>
              <a:t> School Responsibilities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14350" y="2286000"/>
            <a:ext cx="7797660" cy="3620277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At Glenwood, we are committed to helping all students achieve their potential as a learner.</a:t>
            </a:r>
          </a:p>
          <a:p>
            <a:pPr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We commit to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Provide high quality instruction in a safe learning  environment.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Communicate regularly with families regarding academic  and behavioral progress.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Provide parents with opportunities to volunteer  and participate in their child’s education. </a:t>
            </a:r>
          </a:p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Develop community partnerships to increase  resources and opportunities for our students.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10000"/>
              </a:lnSpc>
              <a:buNone/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50D5B2F6-2819-4D6B-90BA-882063E9C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8661400" cy="482600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88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23B564A-E58E-45A3-AF7E-7FAF47E3CB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0C801C-76F9-4E0A-A62B-99A95DBF3F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8661400" cy="6857998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661" cy="1786812"/>
          </a:xfrm>
        </p:spPr>
        <p:txBody>
          <a:bodyPr anchor="t">
            <a:normAutofit/>
          </a:bodyPr>
          <a:lstStyle/>
          <a:p>
            <a:pPr algn="r"/>
            <a:r>
              <a:rPr lang="en-US"/>
              <a:t>A few examples…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524000"/>
            <a:ext cx="7797660" cy="438227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* 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Parent conferences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STEM Night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Intersession during Fall and Spring breaks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Class/grade level volunteer opportunities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Communication from teachers – newsletters,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    emails, agendas, and planners.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Differentiation for all learners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Additional training for teachers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D5B2F6-2819-4D6B-90BA-882063E9C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75400"/>
            <a:ext cx="8661400" cy="482600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9160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/>
            </a:r>
            <a:br>
              <a:rPr lang="en-US" sz="3200" dirty="0">
                <a:solidFill>
                  <a:srgbClr val="002060"/>
                </a:solidFill>
              </a:rPr>
            </a:br>
            <a:r>
              <a:rPr lang="en-US" sz="3200" dirty="0">
                <a:solidFill>
                  <a:srgbClr val="002060"/>
                </a:solidFill>
              </a:rPr>
              <a:t>Attendance: Did you know? </a:t>
            </a:r>
            <a:br>
              <a:rPr 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F85AB9-22CE-4A21-8EFF-57AA9FF4D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1800" dirty="0">
                <a:latin typeface="Abadi" panose="020B0604020104020204" pitchFamily="34" charset="0"/>
              </a:rPr>
              <a:t>A student is considered chronically absent if they miss only two days of school per month.  (Excused or Unexcused)</a:t>
            </a:r>
          </a:p>
          <a:p>
            <a:r>
              <a:rPr lang="en-US" sz="1800" dirty="0">
                <a:latin typeface="Abadi" panose="020B0604020104020204" pitchFamily="34" charset="0"/>
              </a:rPr>
              <a:t>The National Center for Educational Statistics noted that the projections for student graduation from high school was strongly correlated to the days they missed in Kindergarten. </a:t>
            </a:r>
          </a:p>
          <a:p>
            <a:r>
              <a:rPr lang="en-US" sz="1800" dirty="0">
                <a:latin typeface="Abadi" panose="020B0604020104020204" pitchFamily="34" charset="0"/>
              </a:rPr>
              <a:t>Students who eventually dropped out of high school had missed significantly more days of school in first grade than their peers.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D0CB0-C15C-49D6-95D2-C94867B58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3719304" y="390182"/>
            <a:ext cx="4262485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/>
              <a:t>Attendance  in the Early Grades</a:t>
            </a:r>
          </a:p>
        </p:txBody>
      </p:sp>
      <p:pic>
        <p:nvPicPr>
          <p:cNvPr id="7" name="Picture 6" descr="Classroom sticker progress chart">
            <a:extLst>
              <a:ext uri="{FF2B5EF4-FFF2-40B4-BE49-F238E27FC236}">
                <a16:creationId xmlns:a16="http://schemas.microsoft.com/office/drawing/2014/main" id="{41FA5FB1-9AB0-4B66-9825-6769969AA7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479" r="1840" b="1"/>
          <a:stretch/>
        </p:blipFill>
        <p:spPr>
          <a:xfrm rot="21420000">
            <a:off x="-88939" y="237518"/>
            <a:ext cx="347495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3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C83C0F-FD52-4F01-B450-7097112578DE}"/>
              </a:ext>
            </a:extLst>
          </p:cNvPr>
          <p:cNvSpPr/>
          <p:nvPr/>
        </p:nvSpPr>
        <p:spPr>
          <a:xfrm>
            <a:off x="3588347" y="3829988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hlinkClick r:id="rId5"/>
              </a:rPr>
              <a:t>https://www.youtube.com/watch?v=odFvX8wXLQE</a:t>
            </a: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036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Blue fireworks explosion in the sky">
            <a:extLst>
              <a:ext uri="{FF2B5EF4-FFF2-40B4-BE49-F238E27FC236}">
                <a16:creationId xmlns:a16="http://schemas.microsoft.com/office/drawing/2014/main" id="{D9BC9304-963C-45AC-8D12-AB2DD8663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43000"/>
          </a:blip>
          <a:srcRect l="6494" r="1839" b="1"/>
          <a:stretch/>
        </p:blipFill>
        <p:spPr>
          <a:xfrm>
            <a:off x="20" y="10"/>
            <a:ext cx="8801080" cy="6408728"/>
          </a:xfrm>
          <a:prstGeom prst="rect">
            <a:avLst/>
          </a:prstGeom>
          <a:ln>
            <a:noFill/>
          </a:ln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143" y="0"/>
            <a:ext cx="8822823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29C34F-53DF-49C0-834A-A0F2233C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662" cy="1151965"/>
          </a:xfrm>
        </p:spPr>
        <p:txBody>
          <a:bodyPr>
            <a:normAutofit/>
          </a:bodyPr>
          <a:lstStyle/>
          <a:p>
            <a:r>
              <a:rPr lang="en-US" sz="4100"/>
              <a:t>Perfect Attendance Celebrations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411C-97A5-47DC-A420-077859B4CA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7796030" cy="33111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Abadi" panose="020B0604020104020204" pitchFamily="34" charset="0"/>
              </a:rPr>
              <a:t>1</a:t>
            </a:r>
            <a:r>
              <a:rPr lang="en-US" baseline="30000" dirty="0">
                <a:latin typeface="Abadi" panose="020B0604020104020204" pitchFamily="34" charset="0"/>
              </a:rPr>
              <a:t>st</a:t>
            </a:r>
            <a:r>
              <a:rPr lang="en-US" dirty="0">
                <a:latin typeface="Abadi" panose="020B0604020104020204" pitchFamily="34" charset="0"/>
              </a:rPr>
              <a:t> 9 Weeks—</a:t>
            </a:r>
            <a:r>
              <a:rPr lang="en-US" dirty="0" err="1">
                <a:latin typeface="Abadi" panose="020B0604020104020204" pitchFamily="34" charset="0"/>
              </a:rPr>
              <a:t>TailGate</a:t>
            </a:r>
            <a:r>
              <a:rPr lang="en-US" dirty="0">
                <a:latin typeface="Abadi" panose="020B0604020104020204" pitchFamily="34" charset="0"/>
              </a:rPr>
              <a:t> Celebration!</a:t>
            </a:r>
          </a:p>
          <a:p>
            <a:r>
              <a:rPr lang="en-US" dirty="0">
                <a:latin typeface="Abadi" panose="020B0604020104020204" pitchFamily="34" charset="0"/>
              </a:rPr>
              <a:t>2</a:t>
            </a:r>
            <a:r>
              <a:rPr lang="en-US" baseline="30000" dirty="0">
                <a:latin typeface="Abadi" panose="020B0604020104020204" pitchFamily="34" charset="0"/>
              </a:rPr>
              <a:t>nd</a:t>
            </a:r>
            <a:r>
              <a:rPr lang="en-US" dirty="0">
                <a:latin typeface="Abadi" panose="020B0604020104020204" pitchFamily="34" charset="0"/>
              </a:rPr>
              <a:t> 9 Weeks—Walking the “red Carpet”/Movie Night</a:t>
            </a:r>
          </a:p>
          <a:p>
            <a:r>
              <a:rPr lang="en-US" dirty="0">
                <a:latin typeface="Abadi" panose="020B0604020104020204" pitchFamily="34" charset="0"/>
              </a:rPr>
              <a:t>3</a:t>
            </a:r>
            <a:r>
              <a:rPr lang="en-US" baseline="30000" dirty="0">
                <a:latin typeface="Abadi" panose="020B0604020104020204" pitchFamily="34" charset="0"/>
              </a:rPr>
              <a:t>rd</a:t>
            </a:r>
            <a:r>
              <a:rPr lang="en-US" dirty="0">
                <a:latin typeface="Abadi" panose="020B0604020104020204" pitchFamily="34" charset="0"/>
              </a:rPr>
              <a:t> 9 Weeks—EGG Hunt/EGGSTRAORDINARY STEM Celebration </a:t>
            </a:r>
          </a:p>
          <a:p>
            <a:r>
              <a:rPr lang="en-US" dirty="0">
                <a:latin typeface="Abadi" panose="020B0604020104020204" pitchFamily="34" charset="0"/>
              </a:rPr>
              <a:t>4</a:t>
            </a:r>
            <a:r>
              <a:rPr lang="en-US" baseline="30000" dirty="0">
                <a:latin typeface="Abadi" panose="020B0604020104020204" pitchFamily="34" charset="0"/>
              </a:rPr>
              <a:t>th</a:t>
            </a:r>
            <a:r>
              <a:rPr lang="en-US" dirty="0">
                <a:latin typeface="Abadi" panose="020B0604020104020204" pitchFamily="34" charset="0"/>
              </a:rPr>
              <a:t> 9 Weeks---Beach </a:t>
            </a:r>
            <a:r>
              <a:rPr lang="en-US" dirty="0" err="1">
                <a:latin typeface="Abadi" panose="020B0604020104020204" pitchFamily="34" charset="0"/>
              </a:rPr>
              <a:t>PARTy</a:t>
            </a:r>
            <a:r>
              <a:rPr lang="en-US" dirty="0">
                <a:latin typeface="Abadi" panose="020B0604020104020204" pitchFamily="34" charset="0"/>
              </a:rPr>
              <a:t>!!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00215"/>
            <a:ext cx="879881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700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90EF0-B507-4C9E-8ADC-FD4138D6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STEPS: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F98D-CE6D-47FB-9ED3-67C22015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80" y="1447800"/>
            <a:ext cx="7978469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Abadi" panose="020B0604020104020204" pitchFamily="34" charset="0"/>
              </a:rPr>
              <a:t>Please turn in all notes within 3 days of Absence. (7 Parent Notes allowed, prior to Necessary Doctor’s notes)</a:t>
            </a:r>
          </a:p>
          <a:p>
            <a:r>
              <a:rPr lang="en-US" b="1" u="sng" dirty="0">
                <a:latin typeface="Abadi" panose="020B0604020104020204" pitchFamily="34" charset="0"/>
              </a:rPr>
              <a:t>STEP 1</a:t>
            </a:r>
            <a:r>
              <a:rPr lang="en-US" dirty="0">
                <a:latin typeface="Abadi" panose="020B0604020104020204" pitchFamily="34" charset="0"/>
              </a:rPr>
              <a:t>:  Automated Phone Call after 3 Unexcused Absences, along with phone call from our Family Resource Center Providing Support</a:t>
            </a:r>
          </a:p>
          <a:p>
            <a:r>
              <a:rPr lang="en-US" b="1" u="sng" dirty="0">
                <a:latin typeface="Abadi" panose="020B0604020104020204" pitchFamily="34" charset="0"/>
              </a:rPr>
              <a:t>STEP 2</a:t>
            </a:r>
            <a:r>
              <a:rPr lang="en-US" dirty="0">
                <a:latin typeface="Abadi" panose="020B0604020104020204" pitchFamily="34" charset="0"/>
              </a:rPr>
              <a:t>:  5 Unexcused Absences-</a:t>
            </a:r>
            <a:r>
              <a:rPr lang="en-US" dirty="0" err="1">
                <a:latin typeface="Abadi" panose="020B0604020104020204" pitchFamily="34" charset="0"/>
              </a:rPr>
              <a:t>SkyAlert</a:t>
            </a:r>
            <a:r>
              <a:rPr lang="en-US" dirty="0">
                <a:latin typeface="Abadi" panose="020B0604020104020204" pitchFamily="34" charset="0"/>
              </a:rPr>
              <a:t> Message, Mailed Letter, Meeting with Mrs. Boles and Attendance Contract Created,  Close Monitoring of attendance</a:t>
            </a:r>
          </a:p>
          <a:p>
            <a:r>
              <a:rPr lang="en-US" b="1" u="sng" dirty="0">
                <a:latin typeface="Abadi" panose="020B0604020104020204" pitchFamily="34" charset="0"/>
              </a:rPr>
              <a:t>STEP 3</a:t>
            </a:r>
            <a:r>
              <a:rPr lang="en-US" dirty="0">
                <a:latin typeface="Abadi" panose="020B0604020104020204" pitchFamily="34" charset="0"/>
              </a:rPr>
              <a:t>: 7 Unexcused Absences-Call From the School, Written notice to Attend District Truancy Meeting and ways to file for a Diversion</a:t>
            </a:r>
          </a:p>
          <a:p>
            <a:r>
              <a:rPr lang="en-US" b="1" u="sng" dirty="0">
                <a:latin typeface="Abadi" panose="020B0604020104020204" pitchFamily="34" charset="0"/>
              </a:rPr>
              <a:t>STEP 4</a:t>
            </a:r>
            <a:r>
              <a:rPr lang="en-US" dirty="0">
                <a:latin typeface="Abadi" panose="020B0604020104020204" pitchFamily="34" charset="0"/>
              </a:rPr>
              <a:t>: 10 Unexcused Absences-Truancy Petition Filed with the courts</a:t>
            </a:r>
          </a:p>
        </p:txBody>
      </p:sp>
    </p:spTree>
    <p:extLst>
      <p:ext uri="{BB962C8B-B14F-4D97-AF65-F5344CB8AC3E}">
        <p14:creationId xmlns:p14="http://schemas.microsoft.com/office/powerpoint/2010/main" val="360161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Goals of Title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180" y="1676400"/>
            <a:ext cx="7524003" cy="36365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*</a:t>
            </a:r>
            <a:r>
              <a:rPr lang="en-US" sz="3600" dirty="0"/>
              <a:t> Increase academic achievement.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002060"/>
                </a:solidFill>
              </a:rPr>
              <a:t>*</a:t>
            </a:r>
            <a:r>
              <a:rPr lang="en-US" sz="3600" dirty="0"/>
              <a:t> Assist parents in understanding how</a:t>
            </a:r>
          </a:p>
          <a:p>
            <a:pPr marL="0" indent="0">
              <a:buNone/>
            </a:pPr>
            <a:r>
              <a:rPr lang="en-US" sz="3000" dirty="0"/>
              <a:t>   their child is performing academically and </a:t>
            </a:r>
          </a:p>
          <a:p>
            <a:pPr marL="0" indent="0">
              <a:buNone/>
            </a:pPr>
            <a:r>
              <a:rPr lang="en-US" sz="3000" dirty="0"/>
              <a:t>   what our school can do to support </a:t>
            </a:r>
          </a:p>
          <a:p>
            <a:pPr marL="0" indent="0">
              <a:buNone/>
            </a:pPr>
            <a:r>
              <a:rPr lang="en-US" sz="3000" dirty="0"/>
              <a:t>   improved learning.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65199" y="990600"/>
            <a:ext cx="7213600" cy="4822371"/>
          </a:xfrm>
        </p:spPr>
        <p:txBody>
          <a:bodyPr>
            <a:normAutofit/>
          </a:bodyPr>
          <a:lstStyle/>
          <a:p>
            <a:pPr eaLnBrk="1" hangingPunct="1">
              <a:buSzPct val="15500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Title I funds are targeted to schools with a high percentage of students with lower socioeconomic data.</a:t>
            </a:r>
          </a:p>
          <a:p>
            <a:pPr marL="0" indent="0" eaLnBrk="1" hangingPunct="1">
              <a:buSzPct val="155000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eaLnBrk="1" hangingPunct="1">
              <a:buSzPct val="15500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Approximately 4,800 schools receive Title I funds.</a:t>
            </a:r>
          </a:p>
          <a:p>
            <a:pPr marL="0" indent="0" eaLnBrk="1" hangingPunct="1">
              <a:buSzPct val="155000"/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marL="0" indent="0" eaLnBrk="1" hangingPunct="1">
              <a:buSzPct val="155000"/>
              <a:buNone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* Title I serves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12.4 million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public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/>
                <a:sym typeface="Helvetica"/>
              </a:rPr>
              <a:t>school students.</a:t>
            </a:r>
          </a:p>
          <a:p>
            <a:pPr marL="457200" indent="-457200" eaLnBrk="1" hangingPunct="1">
              <a:buFont typeface="Arial" pitchFamily="34" charset="0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/>
            <a:r>
              <a:rPr lang="en-US" sz="4200"/>
              <a:t>Assessments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65198" y="1752600"/>
            <a:ext cx="7493001" cy="4060371"/>
          </a:xfrm>
        </p:spPr>
        <p:txBody>
          <a:bodyPr>
            <a:normAutofit/>
          </a:bodyPr>
          <a:lstStyle/>
          <a:p>
            <a:pPr marL="692150" indent="-285750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202020204" pitchFamily="34" charset="0"/>
              </a:rPr>
              <a:t>Title I requires that students are tested in reading and math every year in grades 3-8.</a:t>
            </a:r>
          </a:p>
          <a:p>
            <a:pPr marL="692150" indent="-285750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202020204" pitchFamily="34" charset="0"/>
            </a:endParaRPr>
          </a:p>
          <a:p>
            <a:pPr marL="692150" indent="-285750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202020204" pitchFamily="34" charset="0"/>
              </a:rPr>
              <a:t>Title I requires that students in grades 9-11 are   tested at least once in reading and math.</a:t>
            </a:r>
          </a:p>
          <a:p>
            <a:pPr marL="692150" indent="-285750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202020204" pitchFamily="34" charset="0"/>
            </a:endParaRPr>
          </a:p>
          <a:p>
            <a:pPr marL="692150" indent="-285750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202020204" pitchFamily="34" charset="0"/>
              </a:rPr>
              <a:t>Students who are limited English Learners (ELL) are   tested in English proficiency to measure oral language, reading and writing skills in   English.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/>
            <a:r>
              <a:rPr lang="en-US" sz="4200"/>
              <a:t>Parent Involvement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65199" y="2226681"/>
            <a:ext cx="7213600" cy="358629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Every Title I school must have a written parent  involvement policy, developed with and approved  by parents.   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It should spell out how parents will be involved in a meaningful way and updated as needed.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We are also rebuilding our PTO board, and have opportunities to serve on our STEM advisory council.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WE VALUE YOUR INVOLVEMENT!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Freeform: Shape 71">
            <a:extLst>
              <a:ext uri="{FF2B5EF4-FFF2-40B4-BE49-F238E27FC236}">
                <a16:creationId xmlns:a16="http://schemas.microsoft.com/office/drawing/2014/main" id="{66809B23-EC40-425A-B89A-F9CE4F063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custGeom>
            <a:avLst/>
            <a:gdLst>
              <a:gd name="connsiteX0" fmla="*/ 3 w 11647715"/>
              <a:gd name="connsiteY0" fmla="*/ 0 h 2634343"/>
              <a:gd name="connsiteX1" fmla="*/ 11647715 w 11647715"/>
              <a:gd name="connsiteY1" fmla="*/ 0 h 2634343"/>
              <a:gd name="connsiteX2" fmla="*/ 11647715 w 11647715"/>
              <a:gd name="connsiteY2" fmla="*/ 2634343 h 2634343"/>
              <a:gd name="connsiteX3" fmla="*/ 3 w 11647715"/>
              <a:gd name="connsiteY3" fmla="*/ 2634343 h 2634343"/>
              <a:gd name="connsiteX4" fmla="*/ 3 w 11647715"/>
              <a:gd name="connsiteY4" fmla="*/ 1533667 h 2634343"/>
              <a:gd name="connsiteX5" fmla="*/ 0 w 11647715"/>
              <a:gd name="connsiteY5" fmla="*/ 1533667 h 2634343"/>
              <a:gd name="connsiteX6" fmla="*/ 0 w 11647715"/>
              <a:gd name="connsiteY6" fmla="*/ 980400 h 2634343"/>
              <a:gd name="connsiteX7" fmla="*/ 3 w 11647715"/>
              <a:gd name="connsiteY7" fmla="*/ 980400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47715" h="2634343">
                <a:moveTo>
                  <a:pt x="3" y="0"/>
                </a:moveTo>
                <a:lnTo>
                  <a:pt x="11647715" y="0"/>
                </a:lnTo>
                <a:lnTo>
                  <a:pt x="11647715" y="2634343"/>
                </a:lnTo>
                <a:lnTo>
                  <a:pt x="3" y="2634343"/>
                </a:lnTo>
                <a:lnTo>
                  <a:pt x="3" y="1533667"/>
                </a:lnTo>
                <a:lnTo>
                  <a:pt x="0" y="1533667"/>
                </a:lnTo>
                <a:lnTo>
                  <a:pt x="0" y="980400"/>
                </a:lnTo>
                <a:lnTo>
                  <a:pt x="3" y="98040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112" name="Freeform: Shape 73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7"/>
            <a:ext cx="8178800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solidFill>
              <a:srgbClr val="7F7F7F"/>
            </a:solidFill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1061660"/>
            <a:ext cx="7213600" cy="1043108"/>
          </a:xfrm>
        </p:spPr>
        <p:txBody>
          <a:bodyPr>
            <a:normAutofit/>
          </a:bodyPr>
          <a:lstStyle/>
          <a:p>
            <a:pPr algn="ctr"/>
            <a:r>
              <a:rPr lang="en-US" sz="4200"/>
              <a:t>School Parent Compacts</a:t>
            </a:r>
          </a:p>
        </p:txBody>
      </p:sp>
      <p:sp>
        <p:nvSpPr>
          <p:cNvPr id="4113" name="Rectangle 3"/>
          <p:cNvSpPr>
            <a:spLocks noGrp="1" noChangeArrowheads="1"/>
          </p:cNvSpPr>
          <p:nvPr>
            <p:ph idx="1"/>
          </p:nvPr>
        </p:nvSpPr>
        <p:spPr>
          <a:xfrm>
            <a:off x="927099" y="2532486"/>
            <a:ext cx="7213600" cy="35862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Every Title I school must have a School Parent          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    Compact, developed with and approved by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    parents.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*  Compacts describe how the school, students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    and parents share responsibility for student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    achievement.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badi" panose="020B0604020104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badi" panose="020B0604020104020204" pitchFamily="34" charset="0"/>
              </a:rPr>
              <a:t>Please watch your email this week for a chance to read and give feedback on our Parent Compact.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1CDC4F5F33004288EF8CE272E1C0A7" ma:contentTypeVersion="13" ma:contentTypeDescription="Create a new document." ma:contentTypeScope="" ma:versionID="3be1dc3561c1c0a405460a0c63d8ca93">
  <xsd:schema xmlns:xsd="http://www.w3.org/2001/XMLSchema" xmlns:xs="http://www.w3.org/2001/XMLSchema" xmlns:p="http://schemas.microsoft.com/office/2006/metadata/properties" xmlns:ns3="2add34c5-7df0-420e-8b71-301032458f2d" xmlns:ns4="e74e6d64-9086-4c1f-b0bd-07cd5d3d228d" targetNamespace="http://schemas.microsoft.com/office/2006/metadata/properties" ma:root="true" ma:fieldsID="f255b4bc750f4dfe8c42c004656c63c1" ns3:_="" ns4:_="">
    <xsd:import namespace="2add34c5-7df0-420e-8b71-301032458f2d"/>
    <xsd:import namespace="e74e6d64-9086-4c1f-b0bd-07cd5d3d228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d34c5-7df0-420e-8b71-301032458f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4e6d64-9086-4c1f-b0bd-07cd5d3d22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A4804F-1A53-47F7-8F6F-4EFEC8DE7BAB}">
  <ds:schemaRefs>
    <ds:schemaRef ds:uri="2add34c5-7df0-420e-8b71-301032458f2d"/>
    <ds:schemaRef ds:uri="e74e6d64-9086-4c1f-b0bd-07cd5d3d228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E6BDA6-7629-4783-8CD3-A46FDF5BCD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B0F45-F7EB-448D-BB5A-1CDD477400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dd34c5-7df0-420e-8b71-301032458f2d"/>
    <ds:schemaRef ds:uri="e74e6d64-9086-4c1f-b0bd-07cd5d3d2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722</Words>
  <Application>Microsoft Office PowerPoint</Application>
  <PresentationFormat>On-screen Show (4:3)</PresentationFormat>
  <Paragraphs>85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Abadi</vt:lpstr>
      <vt:lpstr>Arial</vt:lpstr>
      <vt:lpstr>Calibri</vt:lpstr>
      <vt:lpstr>Helvetica</vt:lpstr>
      <vt:lpstr>Impact</vt:lpstr>
      <vt:lpstr>Main Event</vt:lpstr>
      <vt:lpstr>Glenwood Title I Information for Families </vt:lpstr>
      <vt:lpstr>Attendance  in the Early Grades</vt:lpstr>
      <vt:lpstr>Perfect Attendance Celebrations</vt:lpstr>
      <vt:lpstr>Attendance STEPS:</vt:lpstr>
      <vt:lpstr>Goals of Title I</vt:lpstr>
      <vt:lpstr>PowerPoint Presentation</vt:lpstr>
      <vt:lpstr>Assessments</vt:lpstr>
      <vt:lpstr>Parent Involvement Policy</vt:lpstr>
      <vt:lpstr>School Parent Compacts</vt:lpstr>
      <vt:lpstr>Support</vt:lpstr>
      <vt:lpstr>School Parent Compact  School Responsibilities </vt:lpstr>
      <vt:lpstr>A few examples…</vt:lpstr>
      <vt:lpstr> Attendance: Did you know?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Glenwood Title I Information for Families</dc:title>
  <dc:creator>Virginia Boles</dc:creator>
  <cp:lastModifiedBy>Allison Peters</cp:lastModifiedBy>
  <cp:revision>5</cp:revision>
  <dcterms:created xsi:type="dcterms:W3CDTF">2021-08-02T20:45:17Z</dcterms:created>
  <dcterms:modified xsi:type="dcterms:W3CDTF">2021-08-09T13:40:20Z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0x010100081CDC4F5F33004288EF8CE272E1C0A7</vt:lpwstr>
  </property>
</Properties>
</file>