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</p:sldMasterIdLst>
  <p:sldIdLst>
    <p:sldId id="260" r:id="rId4"/>
    <p:sldId id="678" r:id="rId5"/>
    <p:sldId id="358" r:id="rId6"/>
    <p:sldId id="689" r:id="rId7"/>
    <p:sldId id="872" r:id="rId8"/>
    <p:sldId id="867" r:id="rId9"/>
    <p:sldId id="875" r:id="rId10"/>
    <p:sldId id="876" r:id="rId11"/>
    <p:sldId id="871" r:id="rId12"/>
    <p:sldId id="869" r:id="rId13"/>
    <p:sldId id="694" r:id="rId14"/>
    <p:sldId id="695" r:id="rId15"/>
    <p:sldId id="692" r:id="rId16"/>
    <p:sldId id="6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6E9DFC-5F7B-4413-896B-4790EEB93E95}" v="28" dt="2020-03-25T19:32:43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pta-my.sharepoint.com/personal/mdickens_apta_com/Documents/CARES%20Act%20Table-Cha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84055441345694"/>
          <c:y val="6.0682672097491515E-2"/>
          <c:w val="0.85207624908955348"/>
          <c:h val="0.8240765270611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Transit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pattFill prst="wdUpDiag">
                <a:fgClr>
                  <a:schemeClr val="accent6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14-4243-AA52-1BFCEC4CBB7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114-4243-AA52-1BFCEC4CBB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 2020</c:v>
                </c:pt>
                <c:pt idx="1">
                  <c:v>ARRA</c:v>
                </c:pt>
                <c:pt idx="2">
                  <c:v>CARES Act
(Initial Version)</c:v>
                </c:pt>
                <c:pt idx="3">
                  <c:v>CARES Act
(Second Version)</c:v>
                </c:pt>
                <c:pt idx="4">
                  <c:v>CARES Act
(Final Version)</c:v>
                </c:pt>
              </c:strCache>
            </c:strRef>
          </c:cat>
          <c:val>
            <c:numRef>
              <c:f>Sheet1!$B$2:$B$6</c:f>
              <c:numCache>
                <c:formatCode>"$"#,##0.0</c:formatCode>
                <c:ptCount val="5"/>
                <c:pt idx="0">
                  <c:v>12.9</c:v>
                </c:pt>
                <c:pt idx="1">
                  <c:v>8.6</c:v>
                </c:pt>
                <c:pt idx="2">
                  <c:v>0</c:v>
                </c:pt>
                <c:pt idx="3">
                  <c:v>20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EC-4070-A7C0-CD5B19D75C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4748527"/>
        <c:axId val="647247567"/>
      </c:barChart>
      <c:catAx>
        <c:axId val="544748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7247567"/>
        <c:crosses val="autoZero"/>
        <c:auto val="1"/>
        <c:lblAlgn val="ctr"/>
        <c:lblOffset val="100"/>
        <c:noMultiLvlLbl val="0"/>
      </c:catAx>
      <c:valAx>
        <c:axId val="647247567"/>
        <c:scaling>
          <c:orientation val="minMax"/>
          <c:max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Funding Level</a:t>
                </a:r>
                <a:r>
                  <a:rPr lang="en-US" baseline="0" dirty="0"/>
                  <a:t> (</a:t>
                </a:r>
                <a:r>
                  <a:rPr lang="en-US" dirty="0"/>
                  <a:t>Billions)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4748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2" r="88" b="-2047"/>
          <a:stretch/>
        </p:blipFill>
        <p:spPr>
          <a:xfrm>
            <a:off x="0" y="0"/>
            <a:ext cx="12192000" cy="531526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-1"/>
            <a:ext cx="12181172" cy="53152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75000"/>
                  <a:alpha val="30000"/>
                </a:scheme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Picture 13" descr="Upper Left Corner Line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6790260" cy="4183391"/>
          </a:xfrm>
          <a:prstGeom prst="rect">
            <a:avLst/>
          </a:prstGeom>
        </p:spPr>
      </p:pic>
      <p:pic>
        <p:nvPicPr>
          <p:cNvPr id="15" name="Picture 14" descr="APTA__Curving Line Element__WITH White space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" b="50000"/>
          <a:stretch/>
        </p:blipFill>
        <p:spPr>
          <a:xfrm>
            <a:off x="1" y="3681939"/>
            <a:ext cx="12181172" cy="3176061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1264" y="1774196"/>
            <a:ext cx="11220560" cy="1375217"/>
          </a:xfrm>
        </p:spPr>
        <p:txBody>
          <a:bodyPr/>
          <a:lstStyle>
            <a:lvl1pPr>
              <a:defRPr sz="64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Adjust Headline Size As Needed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57024" y="6173788"/>
            <a:ext cx="2844800" cy="365125"/>
          </a:xfrm>
        </p:spPr>
        <p:txBody>
          <a:bodyPr/>
          <a:lstStyle/>
          <a:p>
            <a:r>
              <a:rPr lang="en-US" sz="933"/>
              <a:t>    TITLE OF PRESENTATION    I   </a:t>
            </a:r>
            <a:fld id="{B963C26B-6BCA-7B43-BC5D-39B5F759BAC8}" type="slidenum">
              <a:rPr lang="en-US" sz="1200" smtClean="0">
                <a:solidFill>
                  <a:schemeClr val="accent1"/>
                </a:solidFill>
              </a:rPr>
              <a:pPr/>
              <a:t>‹#›</a:t>
            </a:fld>
            <a:endParaRPr lang="en-US" sz="1200" dirty="0">
              <a:solidFill>
                <a:schemeClr val="accent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650299" y="5315262"/>
            <a:ext cx="2154355" cy="1304641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4294967295" hasCustomPrompt="1"/>
          </p:nvPr>
        </p:nvSpPr>
        <p:spPr>
          <a:xfrm>
            <a:off x="481264" y="2843418"/>
            <a:ext cx="8447387" cy="611988"/>
          </a:xfrm>
        </p:spPr>
        <p:txBody>
          <a:bodyPr/>
          <a:lstStyle>
            <a:lvl1pPr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subtitle here.  Image can be changed on the Title Slide Master</a:t>
            </a:r>
          </a:p>
        </p:txBody>
      </p:sp>
    </p:spTree>
    <p:extLst>
      <p:ext uri="{BB962C8B-B14F-4D97-AF65-F5344CB8AC3E}">
        <p14:creationId xmlns:p14="http://schemas.microsoft.com/office/powerpoint/2010/main" val="44610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867823"/>
          </a:xfrm>
          <a:prstGeom prst="rect">
            <a:avLst/>
          </a:prstGeom>
          <a:gradFill>
            <a:gsLst>
              <a:gs pos="0">
                <a:schemeClr val="tx2">
                  <a:alpha val="87000"/>
                </a:schemeClr>
              </a:gs>
              <a:gs pos="100000">
                <a:schemeClr val="tx2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6" y="5726177"/>
            <a:ext cx="1634892" cy="1141647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4047566"/>
            <a:ext cx="12191999" cy="2810433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3" y="2397236"/>
            <a:ext cx="11064407" cy="112514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5867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4" y="-1"/>
            <a:ext cx="12191999" cy="1344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3120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Su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867823"/>
          </a:xfrm>
          <a:prstGeom prst="rect">
            <a:avLst/>
          </a:prstGeom>
          <a:gradFill>
            <a:gsLst>
              <a:gs pos="0">
                <a:schemeClr val="accent6">
                  <a:alpha val="87000"/>
                </a:schemeClr>
              </a:gs>
              <a:gs pos="100000">
                <a:schemeClr val="accent6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4047566"/>
            <a:ext cx="12191999" cy="2810433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6" y="5726177"/>
            <a:ext cx="1634892" cy="1141647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3" y="2397236"/>
            <a:ext cx="11064407" cy="112514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5867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4" y="-1"/>
            <a:ext cx="12191999" cy="1344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5881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urved Texture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7487" y="2152752"/>
            <a:ext cx="11064407" cy="2284179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267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The white “Curved Line Corner Textures” and the white APTA logo can be copied and pasted from here.</a:t>
            </a:r>
          </a:p>
        </p:txBody>
      </p:sp>
      <p:pic>
        <p:nvPicPr>
          <p:cNvPr id="8" name="Picture 7" descr="APTA__Curving Line __PPT_for dark backgrouds.png"/>
          <p:cNvPicPr>
            <a:picLocks noChangeAspect="1"/>
          </p:cNvPicPr>
          <p:nvPr userDrawn="1"/>
        </p:nvPicPr>
        <p:blipFill>
          <a:blip r:embed="rId2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1172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6" y="5726177"/>
            <a:ext cx="1634892" cy="114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33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2" r="88" b="-2047"/>
          <a:stretch/>
        </p:blipFill>
        <p:spPr>
          <a:xfrm>
            <a:off x="0" y="0"/>
            <a:ext cx="12192000" cy="531526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-1"/>
            <a:ext cx="12181172" cy="53152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75000"/>
                  <a:alpha val="30000"/>
                </a:scheme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Upper Left Corner Line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6790260" cy="4183391"/>
          </a:xfrm>
          <a:prstGeom prst="rect">
            <a:avLst/>
          </a:prstGeom>
        </p:spPr>
      </p:pic>
      <p:pic>
        <p:nvPicPr>
          <p:cNvPr id="15" name="Picture 14" descr="APTA__Curving Line Element__WITH White space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" b="50000"/>
          <a:stretch/>
        </p:blipFill>
        <p:spPr>
          <a:xfrm>
            <a:off x="1" y="3681939"/>
            <a:ext cx="12181172" cy="3176061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1264" y="1774196"/>
            <a:ext cx="11220560" cy="1375217"/>
          </a:xfrm>
        </p:spPr>
        <p:txBody>
          <a:bodyPr/>
          <a:lstStyle>
            <a:lvl1pPr>
              <a:defRPr sz="64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Adjust Headline Size As Needed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57024" y="6173788"/>
            <a:ext cx="2844800" cy="365125"/>
          </a:xfrm>
        </p:spPr>
        <p:txBody>
          <a:bodyPr/>
          <a:lstStyle/>
          <a:p>
            <a:r>
              <a:rPr lang="en-US" sz="900" dirty="0"/>
              <a:t>    TITLE OF PRESENTATION    I   </a:t>
            </a:r>
            <a:fld id="{B963C26B-6BCA-7B43-BC5D-39B5F759BAC8}" type="slidenum">
              <a:rPr lang="en-US" sz="1200" smtClean="0">
                <a:solidFill>
                  <a:schemeClr val="accent1"/>
                </a:solidFill>
              </a:rPr>
              <a:pPr/>
              <a:t>‹#›</a:t>
            </a:fld>
            <a:endParaRPr lang="en-US" sz="1200" dirty="0">
              <a:solidFill>
                <a:schemeClr val="accent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650299" y="5315262"/>
            <a:ext cx="2154355" cy="1304641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4294967295" hasCustomPrompt="1"/>
          </p:nvPr>
        </p:nvSpPr>
        <p:spPr>
          <a:xfrm>
            <a:off x="481264" y="2843418"/>
            <a:ext cx="8447387" cy="611988"/>
          </a:xfrm>
        </p:spPr>
        <p:txBody>
          <a:bodyPr/>
          <a:lstStyle>
            <a:lvl1pPr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subtitle here.  Image can be changed on the Title Slide Master</a:t>
            </a:r>
          </a:p>
        </p:txBody>
      </p:sp>
    </p:spTree>
    <p:extLst>
      <p:ext uri="{BB962C8B-B14F-4D97-AF65-F5344CB8AC3E}">
        <p14:creationId xmlns:p14="http://schemas.microsoft.com/office/powerpoint/2010/main" val="2590580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b -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58" r="23297" b="24355"/>
          <a:stretch/>
        </p:blipFill>
        <p:spPr>
          <a:xfrm>
            <a:off x="0" y="0"/>
            <a:ext cx="12192000" cy="5522872"/>
          </a:xfrm>
          <a:prstGeom prst="rect">
            <a:avLst/>
          </a:prstGeom>
        </p:spPr>
      </p:pic>
      <p:pic>
        <p:nvPicPr>
          <p:cNvPr id="12" name="Picture 11" descr="Upper Left Corner Lines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4"/>
          <a:stretch/>
        </p:blipFill>
        <p:spPr>
          <a:xfrm>
            <a:off x="1" y="1"/>
            <a:ext cx="6790260" cy="3504268"/>
          </a:xfrm>
          <a:prstGeom prst="rect">
            <a:avLst/>
          </a:prstGeom>
        </p:spPr>
      </p:pic>
      <p:pic>
        <p:nvPicPr>
          <p:cNvPr id="11" name="Picture 10" descr="APTA__Curving Line Element__WITH White space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" b="39627"/>
          <a:stretch/>
        </p:blipFill>
        <p:spPr>
          <a:xfrm>
            <a:off x="1" y="2970509"/>
            <a:ext cx="12181172" cy="388749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997150" y="4799127"/>
            <a:ext cx="7987081" cy="1594876"/>
          </a:xfrm>
        </p:spPr>
        <p:txBody>
          <a:bodyPr tIns="0" anchor="t" anchorCtr="0"/>
          <a:lstStyle>
            <a:lvl1pPr>
              <a:lnSpc>
                <a:spcPts val="4693"/>
              </a:lnSpc>
              <a:defRPr sz="480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Another Option for a Headline That Takes Up Two Lines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4294967295"/>
          </p:nvPr>
        </p:nvSpPr>
        <p:spPr>
          <a:xfrm>
            <a:off x="2997148" y="6034085"/>
            <a:ext cx="5476848" cy="611988"/>
          </a:xfrm>
        </p:spPr>
        <p:txBody>
          <a:bodyPr/>
          <a:lstStyle>
            <a:lvl1pPr>
              <a:defRPr sz="2400"/>
            </a:lvl1pPr>
          </a:lstStyle>
          <a:p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807183" y="4869101"/>
            <a:ext cx="0" cy="1488684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441419" y="4766112"/>
            <a:ext cx="2154355" cy="130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55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1172" cy="68579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4" y="565243"/>
            <a:ext cx="11220561" cy="78208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5333"/>
              </a:lnSpc>
              <a:defRPr cap="none" baseline="0"/>
            </a:lvl1pPr>
          </a:lstStyle>
          <a:p>
            <a:r>
              <a:rPr lang="en-US" dirty="0"/>
              <a:t>Click to Edit </a:t>
            </a:r>
            <a:r>
              <a:rPr lang="mr-IN" dirty="0"/>
              <a:t>–</a:t>
            </a:r>
            <a:r>
              <a:rPr lang="en-US" dirty="0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481263" y="1624661"/>
            <a:ext cx="5383151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2400"/>
            </a:lvl2pPr>
            <a:lvl3pPr>
              <a:defRPr sz="16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900" dirty="0"/>
              <a:t>    TITLE OF PRESENTATION    I   </a:t>
            </a:r>
            <a:fld id="{B963C26B-6BCA-7B43-BC5D-39B5F759BAC8}" type="slidenum">
              <a:rPr lang="en-US" sz="1200" smtClean="0">
                <a:solidFill>
                  <a:schemeClr val="accent1"/>
                </a:solidFill>
              </a:rPr>
              <a:pPr/>
              <a:t>‹#›</a:t>
            </a:fld>
            <a:endParaRPr lang="en-US" sz="12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453822" y="5846420"/>
            <a:ext cx="1442289" cy="87342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32D332-AFE1-425E-8160-3AE81741E51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27590" y="1624661"/>
            <a:ext cx="5314580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2400"/>
            </a:lvl2pPr>
            <a:lvl3pPr>
              <a:defRPr sz="16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958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1172" cy="68579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4" y="565243"/>
            <a:ext cx="11220561" cy="78208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5333"/>
              </a:lnSpc>
              <a:defRPr cap="none" baseline="0"/>
            </a:lvl1pPr>
          </a:lstStyle>
          <a:p>
            <a:r>
              <a:rPr lang="en-US" dirty="0"/>
              <a:t>Click to Edit </a:t>
            </a:r>
            <a:r>
              <a:rPr lang="mr-IN" dirty="0"/>
              <a:t>–</a:t>
            </a:r>
            <a:r>
              <a:rPr lang="en-US" dirty="0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481263" y="1624661"/>
            <a:ext cx="5383151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2400"/>
            </a:lvl2pPr>
            <a:lvl3pPr>
              <a:defRPr sz="16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900" dirty="0"/>
              <a:t>    TITLE OF PRESENTATION    I   </a:t>
            </a:r>
            <a:fld id="{B963C26B-6BCA-7B43-BC5D-39B5F759BAC8}" type="slidenum">
              <a:rPr lang="en-US" sz="1200" smtClean="0">
                <a:solidFill>
                  <a:schemeClr val="accent1"/>
                </a:solidFill>
              </a:rPr>
              <a:pPr/>
              <a:t>‹#›</a:t>
            </a:fld>
            <a:endParaRPr lang="en-US" sz="12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453822" y="5846420"/>
            <a:ext cx="1442289" cy="87342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32D332-AFE1-425E-8160-3AE81741E51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27590" y="1624661"/>
            <a:ext cx="5314580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2400"/>
            </a:lvl2pPr>
            <a:lvl3pPr>
              <a:defRPr sz="16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07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1172" cy="68579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4" y="565243"/>
            <a:ext cx="11220561" cy="78208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5333"/>
              </a:lnSpc>
              <a:defRPr cap="none" baseline="0"/>
            </a:lvl1pPr>
          </a:lstStyle>
          <a:p>
            <a:r>
              <a:rPr lang="en-US" dirty="0"/>
              <a:t>Click to Edit </a:t>
            </a:r>
            <a:r>
              <a:rPr lang="mr-IN" dirty="0"/>
              <a:t>–</a:t>
            </a:r>
            <a:r>
              <a:rPr lang="en-US" dirty="0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481263" y="1624661"/>
            <a:ext cx="5383151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2400"/>
            </a:lvl2pPr>
            <a:lvl3pPr>
              <a:defRPr sz="16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900" dirty="0"/>
              <a:t>    TITLE OF PRESENTATION    I   </a:t>
            </a:r>
            <a:fld id="{B963C26B-6BCA-7B43-BC5D-39B5F759BAC8}" type="slidenum">
              <a:rPr lang="en-US" sz="1200" smtClean="0">
                <a:solidFill>
                  <a:schemeClr val="accent1"/>
                </a:solidFill>
              </a:rPr>
              <a:pPr/>
              <a:t>‹#›</a:t>
            </a:fld>
            <a:endParaRPr lang="en-US" sz="12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453822" y="5846420"/>
            <a:ext cx="1442289" cy="87342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32D332-AFE1-425E-8160-3AE81741E51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27590" y="1624661"/>
            <a:ext cx="5314580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2400"/>
            </a:lvl2pPr>
            <a:lvl3pPr>
              <a:defRPr sz="16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275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1172" cy="68579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4" y="567947"/>
            <a:ext cx="11220561" cy="14172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5333"/>
              </a:lnSpc>
              <a:defRPr cap="none" baseline="0"/>
            </a:lvl1pPr>
          </a:lstStyle>
          <a:p>
            <a:r>
              <a:rPr lang="en-US" dirty="0"/>
              <a:t>This is a Template for a Headline That Takes Up Two Lines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481264" y="2223697"/>
            <a:ext cx="11220561" cy="376150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2pPr>
              <a:defRPr sz="24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text – font is 18pt Calibri by default – adjust size as needed.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900" dirty="0"/>
              <a:t>    TITLE OF PRESENTATION    I   </a:t>
            </a:r>
            <a:fld id="{B963C26B-6BCA-7B43-BC5D-39B5F759BAC8}" type="slidenum">
              <a:rPr lang="en-US" sz="1200" smtClean="0">
                <a:solidFill>
                  <a:schemeClr val="accent1"/>
                </a:solidFill>
              </a:rPr>
              <a:pPr/>
              <a:t>‹#›</a:t>
            </a:fld>
            <a:endParaRPr lang="en-US" sz="12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453822" y="5846420"/>
            <a:ext cx="1442289" cy="87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72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1172" cy="6857999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z="900" dirty="0"/>
              <a:t>    TITLE OF PRESENTATION    I   </a:t>
            </a:r>
            <a:fld id="{B963C26B-6BCA-7B43-BC5D-39B5F759BAC8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453822" y="5846420"/>
            <a:ext cx="1442289" cy="873427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5" y="529024"/>
            <a:ext cx="5611087" cy="78208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5333"/>
              </a:lnSpc>
              <a:defRPr cap="none"/>
            </a:lvl1pPr>
          </a:lstStyle>
          <a:p>
            <a:r>
              <a:rPr lang="en-US" dirty="0"/>
              <a:t>Image Example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" hasCustomPrompt="1"/>
          </p:nvPr>
        </p:nvSpPr>
        <p:spPr>
          <a:xfrm>
            <a:off x="481265" y="1624661"/>
            <a:ext cx="5494300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baseline="0"/>
            </a:lvl1pPr>
            <a:lvl2pPr>
              <a:defRPr sz="2400"/>
            </a:lvl2pPr>
            <a:lvl3pPr>
              <a:defRPr sz="1600"/>
            </a:lvl3pPr>
          </a:lstStyle>
          <a:p>
            <a:pPr lvl="0"/>
            <a:r>
              <a:rPr lang="en-US" dirty="0"/>
              <a:t>The width of the image should be adjusted as needed.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465575" y="1"/>
            <a:ext cx="5715597" cy="68579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23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b -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58" r="23297" b="24355"/>
          <a:stretch/>
        </p:blipFill>
        <p:spPr>
          <a:xfrm>
            <a:off x="0" y="0"/>
            <a:ext cx="12192000" cy="5522872"/>
          </a:xfrm>
          <a:prstGeom prst="rect">
            <a:avLst/>
          </a:prstGeom>
        </p:spPr>
      </p:pic>
      <p:pic>
        <p:nvPicPr>
          <p:cNvPr id="12" name="Picture 11" descr="Upper Left Corner Lines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4"/>
          <a:stretch/>
        </p:blipFill>
        <p:spPr>
          <a:xfrm>
            <a:off x="1" y="1"/>
            <a:ext cx="6790260" cy="3504268"/>
          </a:xfrm>
          <a:prstGeom prst="rect">
            <a:avLst/>
          </a:prstGeom>
        </p:spPr>
      </p:pic>
      <p:pic>
        <p:nvPicPr>
          <p:cNvPr id="11" name="Picture 10" descr="APTA__Curving Line Element__WITH White space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" b="39627"/>
          <a:stretch/>
        </p:blipFill>
        <p:spPr>
          <a:xfrm>
            <a:off x="1" y="2970509"/>
            <a:ext cx="12181172" cy="388749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997150" y="4799127"/>
            <a:ext cx="7987081" cy="1594876"/>
          </a:xfrm>
        </p:spPr>
        <p:txBody>
          <a:bodyPr tIns="0" anchor="t" anchorCtr="0"/>
          <a:lstStyle>
            <a:lvl1pPr>
              <a:lnSpc>
                <a:spcPts val="4693"/>
              </a:lnSpc>
              <a:defRPr sz="480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Another Option for a Headline That Takes Up Two Lines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4294967295"/>
          </p:nvPr>
        </p:nvSpPr>
        <p:spPr>
          <a:xfrm>
            <a:off x="2997148" y="6034085"/>
            <a:ext cx="5476848" cy="611988"/>
          </a:xfrm>
        </p:spPr>
        <p:txBody>
          <a:bodyPr/>
          <a:lstStyle>
            <a:lvl1pPr>
              <a:defRPr sz="2400"/>
            </a:lvl1pPr>
          </a:lstStyle>
          <a:p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807183" y="4869101"/>
            <a:ext cx="0" cy="1488684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441419" y="4766112"/>
            <a:ext cx="2154355" cy="130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33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867823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5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4047566"/>
            <a:ext cx="12191999" cy="2810433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6" y="5726177"/>
            <a:ext cx="1634892" cy="1141647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4" y="-1"/>
            <a:ext cx="12191999" cy="1344249"/>
          </a:xfrm>
          <a:prstGeom prst="rect">
            <a:avLst/>
          </a:prstGeom>
          <a:noFill/>
        </p:spPr>
      </p:pic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3" y="2397236"/>
            <a:ext cx="11064407" cy="112514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59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</p:spTree>
    <p:extLst>
      <p:ext uri="{BB962C8B-B14F-4D97-AF65-F5344CB8AC3E}">
        <p14:creationId xmlns:p14="http://schemas.microsoft.com/office/powerpoint/2010/main" val="264072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867823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6" y="5726177"/>
            <a:ext cx="1634892" cy="1141647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4047566"/>
            <a:ext cx="12191999" cy="2810433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3" y="2397236"/>
            <a:ext cx="11064407" cy="112514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59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4" y="-1"/>
            <a:ext cx="12191999" cy="1344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4714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867823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6" y="5726177"/>
            <a:ext cx="1634892" cy="1141647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4047566"/>
            <a:ext cx="12191999" cy="2810433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3" y="2397236"/>
            <a:ext cx="11064407" cy="112514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59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4" y="-1"/>
            <a:ext cx="12191999" cy="1344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2868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Wh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867823"/>
          </a:xfrm>
          <a:prstGeom prst="rect">
            <a:avLst/>
          </a:prstGeom>
          <a:gradFill>
            <a:gsLst>
              <a:gs pos="0">
                <a:schemeClr val="bg2">
                  <a:lumMod val="75000"/>
                  <a:alpha val="90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6" y="5726177"/>
            <a:ext cx="1634892" cy="1141647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4047566"/>
            <a:ext cx="12191999" cy="2810433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3" y="2397236"/>
            <a:ext cx="11064407" cy="112514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59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4" y="-1"/>
            <a:ext cx="12191999" cy="1344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9409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867823"/>
          </a:xfrm>
          <a:prstGeom prst="rect">
            <a:avLst/>
          </a:prstGeom>
          <a:gradFill>
            <a:gsLst>
              <a:gs pos="0">
                <a:schemeClr val="tx2">
                  <a:alpha val="87000"/>
                </a:schemeClr>
              </a:gs>
              <a:gs pos="100000">
                <a:schemeClr val="tx2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6" y="5726177"/>
            <a:ext cx="1634892" cy="1141647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4047566"/>
            <a:ext cx="12191999" cy="2810433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3" y="2397236"/>
            <a:ext cx="11064407" cy="112514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59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4" y="-1"/>
            <a:ext cx="12191999" cy="1344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3374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Su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867823"/>
          </a:xfrm>
          <a:prstGeom prst="rect">
            <a:avLst/>
          </a:prstGeom>
          <a:gradFill>
            <a:gsLst>
              <a:gs pos="0">
                <a:schemeClr val="accent6">
                  <a:alpha val="87000"/>
                </a:schemeClr>
              </a:gs>
              <a:gs pos="100000">
                <a:schemeClr val="accent6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4047566"/>
            <a:ext cx="12191999" cy="2810433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6" y="5726177"/>
            <a:ext cx="1634892" cy="1141647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3" y="2397236"/>
            <a:ext cx="11064407" cy="112514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59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4" y="-1"/>
            <a:ext cx="12191999" cy="1344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3073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urved Texture &amp;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7487" y="2152752"/>
            <a:ext cx="11064407" cy="2284179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3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The white “Curved Line Corner Textures” and the white APTA logo can be copied and pasted from here.</a:t>
            </a:r>
          </a:p>
        </p:txBody>
      </p:sp>
      <p:pic>
        <p:nvPicPr>
          <p:cNvPr id="8" name="Picture 7" descr="APTA__Curving Line __PPT_for dark backgrouds.png"/>
          <p:cNvPicPr>
            <a:picLocks noChangeAspect="1"/>
          </p:cNvPicPr>
          <p:nvPr userDrawn="1"/>
        </p:nvPicPr>
        <p:blipFill>
          <a:blip r:embed="rId2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1172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6" y="5726177"/>
            <a:ext cx="1634892" cy="114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B5878-46E3-4E5F-B3FA-3DD313C75C16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218E-C7EF-4B03-9DEB-DE5E0E706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475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B5878-46E3-4E5F-B3FA-3DD313C75C16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218E-C7EF-4B03-9DEB-DE5E0E706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044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B5878-46E3-4E5F-B3FA-3DD313C75C16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218E-C7EF-4B03-9DEB-DE5E0E706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892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1172" cy="68579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4" y="565243"/>
            <a:ext cx="11220561" cy="78208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5333"/>
              </a:lnSpc>
              <a:defRPr cap="none" baseline="0"/>
            </a:lvl1pPr>
          </a:lstStyle>
          <a:p>
            <a:r>
              <a:rPr lang="en-US" dirty="0"/>
              <a:t>Click to Edit </a:t>
            </a:r>
            <a:r>
              <a:rPr lang="mr-IN" dirty="0"/>
              <a:t>–</a:t>
            </a:r>
            <a:r>
              <a:rPr lang="en-US" dirty="0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481263" y="1624661"/>
            <a:ext cx="5383151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2400"/>
            </a:lvl2pPr>
            <a:lvl3pPr>
              <a:defRPr sz="16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933" dirty="0"/>
              <a:t>    TITLE OF PRESENTATION    I   </a:t>
            </a:r>
            <a:fld id="{B963C26B-6BCA-7B43-BC5D-39B5F759BAC8}" type="slidenum">
              <a:rPr lang="en-US" sz="1200" smtClean="0">
                <a:solidFill>
                  <a:schemeClr val="accent1"/>
                </a:solidFill>
              </a:rPr>
              <a:pPr/>
              <a:t>‹#›</a:t>
            </a:fld>
            <a:endParaRPr lang="en-US" sz="12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453822" y="5846420"/>
            <a:ext cx="1442289" cy="87342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32D332-AFE1-425E-8160-3AE81741E51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27590" y="1624661"/>
            <a:ext cx="5314580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2400"/>
            </a:lvl2pPr>
            <a:lvl3pPr>
              <a:defRPr sz="16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0045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B5878-46E3-4E5F-B3FA-3DD313C75C16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218E-C7EF-4B03-9DEB-DE5E0E706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702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B5878-46E3-4E5F-B3FA-3DD313C75C16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218E-C7EF-4B03-9DEB-DE5E0E706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3377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B5878-46E3-4E5F-B3FA-3DD313C75C16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218E-C7EF-4B03-9DEB-DE5E0E706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131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B5878-46E3-4E5F-B3FA-3DD313C75C16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218E-C7EF-4B03-9DEB-DE5E0E706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7114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B5878-46E3-4E5F-B3FA-3DD313C75C16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218E-C7EF-4B03-9DEB-DE5E0E706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45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B5878-46E3-4E5F-B3FA-3DD313C75C16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218E-C7EF-4B03-9DEB-DE5E0E706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08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B5878-46E3-4E5F-B3FA-3DD313C75C16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218E-C7EF-4B03-9DEB-DE5E0E706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979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B5878-46E3-4E5F-B3FA-3DD313C75C16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F218E-C7EF-4B03-9DEB-DE5E0E706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353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2" r="88" b="-2047"/>
          <a:stretch/>
        </p:blipFill>
        <p:spPr>
          <a:xfrm>
            <a:off x="0" y="1"/>
            <a:ext cx="12192000" cy="531526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" y="-1"/>
            <a:ext cx="12181172" cy="53152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75000"/>
                  <a:alpha val="30000"/>
                </a:scheme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Upper Left Corner Line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"/>
            <a:ext cx="6790260" cy="4183391"/>
          </a:xfrm>
          <a:prstGeom prst="rect">
            <a:avLst/>
          </a:prstGeom>
        </p:spPr>
      </p:pic>
      <p:pic>
        <p:nvPicPr>
          <p:cNvPr id="15" name="Picture 14" descr="APTA__Curving Line Element__WITH White space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" b="50000"/>
          <a:stretch/>
        </p:blipFill>
        <p:spPr>
          <a:xfrm>
            <a:off x="2" y="3681940"/>
            <a:ext cx="12181172" cy="3176061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1264" y="1774197"/>
            <a:ext cx="11220560" cy="1375217"/>
          </a:xfrm>
        </p:spPr>
        <p:txBody>
          <a:bodyPr/>
          <a:lstStyle>
            <a:lvl1pPr>
              <a:defRPr sz="48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Adjust Headline Size As Needed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857024" y="6173789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sz="700" dirty="0">
                <a:solidFill>
                  <a:srgbClr val="3A3943">
                    <a:tint val="75000"/>
                  </a:srgbClr>
                </a:solidFill>
                <a:latin typeface="Arial"/>
                <a:cs typeface="Arial"/>
              </a:rPr>
              <a:t>    TITLE OF PRESENTATION    I   </a:t>
            </a:r>
            <a:fld id="{B963C26B-6BCA-7B43-BC5D-39B5F759BAC8}" type="slidenum">
              <a:rPr lang="en-US" sz="900" smtClean="0">
                <a:solidFill>
                  <a:srgbClr val="00499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US" sz="900" dirty="0">
              <a:solidFill>
                <a:srgbClr val="004990"/>
              </a:solidFill>
              <a:latin typeface="Arial"/>
              <a:cs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650299" y="5315263"/>
            <a:ext cx="2154355" cy="1304641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4294967295" hasCustomPrompt="1"/>
          </p:nvPr>
        </p:nvSpPr>
        <p:spPr>
          <a:xfrm>
            <a:off x="481264" y="2843418"/>
            <a:ext cx="8447387" cy="611988"/>
          </a:xfrm>
        </p:spPr>
        <p:txBody>
          <a:bodyPr/>
          <a:lstStyle>
            <a:lvl1pPr>
              <a:defRPr sz="18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Add subtitle here.  Image can be changed on the Title Slide Master</a:t>
            </a:r>
          </a:p>
        </p:txBody>
      </p:sp>
    </p:spTree>
    <p:extLst>
      <p:ext uri="{BB962C8B-B14F-4D97-AF65-F5344CB8AC3E}">
        <p14:creationId xmlns:p14="http://schemas.microsoft.com/office/powerpoint/2010/main" val="1425955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81172" cy="68579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5" y="565243"/>
            <a:ext cx="11220561" cy="78208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4000"/>
              </a:lnSpc>
              <a:defRPr cap="none" baseline="0"/>
            </a:lvl1pPr>
          </a:lstStyle>
          <a:p>
            <a:r>
              <a:rPr lang="en-US"/>
              <a:t>Click to Edit </a:t>
            </a:r>
            <a:r>
              <a:rPr lang="mr-IN"/>
              <a:t>–</a:t>
            </a:r>
            <a:r>
              <a:rPr lang="en-US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/>
          </p:nvPr>
        </p:nvSpPr>
        <p:spPr>
          <a:xfrm>
            <a:off x="1016001" y="1624661"/>
            <a:ext cx="10685825" cy="422175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endParaRPr lang="en-US"/>
          </a:p>
          <a:p>
            <a:pPr lvl="2"/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2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900" smtClean="0">
                <a:solidFill>
                  <a:srgbClr val="004990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rgbClr val="0049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453824" y="5846421"/>
            <a:ext cx="1442289" cy="87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68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1172" cy="68579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4" y="567947"/>
            <a:ext cx="11220561" cy="14172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5333"/>
              </a:lnSpc>
              <a:defRPr cap="none" baseline="0"/>
            </a:lvl1pPr>
          </a:lstStyle>
          <a:p>
            <a:r>
              <a:rPr lang="en-US" dirty="0"/>
              <a:t>This is a Template for a Headline That Takes Up Two Lines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481264" y="2223697"/>
            <a:ext cx="11220561" cy="376150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2pPr>
              <a:defRPr sz="24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text – font is 18pt Calibri by default – adjust size as needed.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933" dirty="0"/>
              <a:t>    TITLE OF PRESENTATION    I   </a:t>
            </a:r>
            <a:fld id="{B963C26B-6BCA-7B43-BC5D-39B5F759BAC8}" type="slidenum">
              <a:rPr lang="en-US" sz="1200" smtClean="0">
                <a:solidFill>
                  <a:schemeClr val="accent1"/>
                </a:solidFill>
              </a:rPr>
              <a:pPr/>
              <a:t>‹#›</a:t>
            </a:fld>
            <a:endParaRPr lang="en-US" sz="12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453822" y="5846420"/>
            <a:ext cx="1442289" cy="87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139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81172" cy="68579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5" y="565243"/>
            <a:ext cx="11220561" cy="78208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4000"/>
              </a:lnSpc>
              <a:defRPr cap="none" baseline="0"/>
            </a:lvl1pPr>
          </a:lstStyle>
          <a:p>
            <a:r>
              <a:rPr lang="en-US"/>
              <a:t>Click to Edit </a:t>
            </a:r>
            <a:r>
              <a:rPr lang="mr-IN"/>
              <a:t>–</a:t>
            </a:r>
            <a:r>
              <a:rPr lang="en-US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/>
          </p:nvPr>
        </p:nvSpPr>
        <p:spPr>
          <a:xfrm>
            <a:off x="481265" y="1624662"/>
            <a:ext cx="5383151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endParaRPr lang="en-US"/>
          </a:p>
          <a:p>
            <a:pPr lvl="2"/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2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900" smtClean="0">
                <a:solidFill>
                  <a:srgbClr val="004990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rgbClr val="0049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453824" y="5846421"/>
            <a:ext cx="1442289" cy="87342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32D332-AFE1-425E-8160-3AE81741E51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27591" y="1624662"/>
            <a:ext cx="5314580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endParaRPr lang="en-US"/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14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2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1172" cy="68579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4" y="567947"/>
            <a:ext cx="11220561" cy="14172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5333"/>
              </a:lnSpc>
              <a:defRPr cap="none" baseline="0"/>
            </a:lvl1pPr>
          </a:lstStyle>
          <a:p>
            <a:r>
              <a:rPr lang="en-US"/>
              <a:t>This is a Template for a Headline That Takes Up Two Lines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481264" y="2223697"/>
            <a:ext cx="11220561" cy="376150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2pPr>
              <a:defRPr sz="2400"/>
            </a:lvl2pPr>
            <a:lvl3pPr>
              <a:defRPr sz="1600"/>
            </a:lvl3pPr>
          </a:lstStyle>
          <a:p>
            <a:pPr lvl="0"/>
            <a:r>
              <a:rPr lang="en-US"/>
              <a:t>Click to edit text – font is 18pt Calibri by default – adjust size as needed.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933" dirty="0"/>
              <a:t>    TITLE OF PRESENTATION    I   </a:t>
            </a:r>
            <a:fld id="{B963C26B-6BCA-7B43-BC5D-39B5F759BAC8}" type="slidenum">
              <a:rPr lang="en-US" sz="1200" smtClean="0">
                <a:solidFill>
                  <a:schemeClr val="accent1"/>
                </a:solidFill>
              </a:rPr>
              <a:pPr/>
              <a:t>‹#›</a:t>
            </a:fld>
            <a:endParaRPr lang="en-US" sz="12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453822" y="5846420"/>
            <a:ext cx="1442289" cy="873427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481263" y="2066315"/>
            <a:ext cx="365760" cy="0"/>
          </a:xfrm>
          <a:prstGeom prst="line">
            <a:avLst/>
          </a:prstGeom>
          <a:ln w="285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23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81172" cy="6857999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33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z="933" dirty="0"/>
              <a:t>    TITLE OF PRESENTATION    I   </a:t>
            </a:r>
            <a:fld id="{B963C26B-6BCA-7B43-BC5D-39B5F759BAC8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453822" y="5846420"/>
            <a:ext cx="1442289" cy="873427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5" y="529024"/>
            <a:ext cx="5611087" cy="78208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5333"/>
              </a:lnSpc>
              <a:defRPr cap="none"/>
            </a:lvl1pPr>
          </a:lstStyle>
          <a:p>
            <a:r>
              <a:rPr lang="en-US" dirty="0"/>
              <a:t>Image Example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" hasCustomPrompt="1"/>
          </p:nvPr>
        </p:nvSpPr>
        <p:spPr>
          <a:xfrm>
            <a:off x="481265" y="1624661"/>
            <a:ext cx="5494300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baseline="0"/>
            </a:lvl1pPr>
            <a:lvl2pPr>
              <a:defRPr sz="2400"/>
            </a:lvl2pPr>
            <a:lvl3pPr>
              <a:defRPr sz="1600"/>
            </a:lvl3pPr>
          </a:lstStyle>
          <a:p>
            <a:pPr lvl="0"/>
            <a:r>
              <a:rPr lang="en-US" dirty="0"/>
              <a:t>The width of the image should be adjusted as needed.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465575" y="1"/>
            <a:ext cx="5715597" cy="68579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67134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867823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5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4047566"/>
            <a:ext cx="12191999" cy="2810433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6" y="5726177"/>
            <a:ext cx="1634892" cy="1141647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4" y="-1"/>
            <a:ext cx="12191999" cy="1344249"/>
          </a:xfrm>
          <a:prstGeom prst="rect">
            <a:avLst/>
          </a:prstGeom>
          <a:noFill/>
        </p:spPr>
      </p:pic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3" y="2397236"/>
            <a:ext cx="11064407" cy="112514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5867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</p:spTree>
    <p:extLst>
      <p:ext uri="{BB962C8B-B14F-4D97-AF65-F5344CB8AC3E}">
        <p14:creationId xmlns:p14="http://schemas.microsoft.com/office/powerpoint/2010/main" val="178747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867823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6" y="5726177"/>
            <a:ext cx="1634892" cy="1141647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4047566"/>
            <a:ext cx="12191999" cy="2810433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3" y="2397236"/>
            <a:ext cx="11064407" cy="112514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5867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4" y="-1"/>
            <a:ext cx="12191999" cy="1344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321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867823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6" y="5726177"/>
            <a:ext cx="1634892" cy="1141647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4047566"/>
            <a:ext cx="12191999" cy="2810433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3" y="2397236"/>
            <a:ext cx="11064407" cy="112514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5867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4" y="-1"/>
            <a:ext cx="12191999" cy="1344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8397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Wh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867823"/>
          </a:xfrm>
          <a:prstGeom prst="rect">
            <a:avLst/>
          </a:prstGeom>
          <a:gradFill>
            <a:gsLst>
              <a:gs pos="0">
                <a:schemeClr val="bg2">
                  <a:lumMod val="75000"/>
                  <a:alpha val="90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6" y="5726177"/>
            <a:ext cx="1634892" cy="1141647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22793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4047566"/>
            <a:ext cx="12191999" cy="2810433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1263" y="2397236"/>
            <a:ext cx="11064407" cy="112514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5867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4" y="-1"/>
            <a:ext cx="12191999" cy="1344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8722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1264" y="366653"/>
            <a:ext cx="10955741" cy="891988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264" y="1434776"/>
            <a:ext cx="11220561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57024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933" dirty="0"/>
              <a:t>    TITLE OF PRESENTATION    I   </a:t>
            </a:r>
            <a:fld id="{B963C26B-6BCA-7B43-BC5D-39B5F759BAC8}" type="slidenum">
              <a:rPr lang="en-US" sz="1200" smtClean="0">
                <a:solidFill>
                  <a:schemeClr val="accent1"/>
                </a:solidFill>
              </a:rPr>
              <a:pPr/>
              <a:t>‹#›</a:t>
            </a:fld>
            <a:endParaRPr lang="en-US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6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chemeClr val="accent2"/>
          </a:solidFill>
          <a:latin typeface="Franklin Gothic Medium"/>
          <a:ea typeface="+mj-ea"/>
          <a:cs typeface="Franklin Gothic Medium"/>
        </a:defRPr>
      </a:lvl1pPr>
    </p:titleStyle>
    <p:bodyStyle>
      <a:lvl1pPr marL="0" marR="0" indent="0" algn="l" defTabSz="609585" rtl="0" eaLnBrk="1" fontAlgn="auto" latinLnBrk="0" hangingPunct="1">
        <a:lnSpc>
          <a:spcPct val="100000"/>
        </a:lnSpc>
        <a:spcBef>
          <a:spcPts val="1067"/>
        </a:spcBef>
        <a:spcAft>
          <a:spcPts val="0"/>
        </a:spcAft>
        <a:buClr>
          <a:schemeClr val="accent3"/>
        </a:buClr>
        <a:buSzTx/>
        <a:buFont typeface="Arial"/>
        <a:buNone/>
        <a:tabLst/>
        <a:defRPr sz="2400" kern="1200" baseline="0">
          <a:solidFill>
            <a:schemeClr val="tx1"/>
          </a:solidFill>
          <a:latin typeface="Calibri"/>
          <a:ea typeface="+mn-ea"/>
          <a:cs typeface="Calibri"/>
        </a:defRPr>
      </a:lvl1pPr>
      <a:lvl2pPr marL="121917" indent="-182875" algn="l" defTabSz="609585" rtl="0" eaLnBrk="1" latinLnBrk="0" hangingPunct="1">
        <a:spcBef>
          <a:spcPts val="1067"/>
        </a:spcBef>
        <a:buClr>
          <a:schemeClr val="accent3"/>
        </a:buClr>
        <a:buSzPct val="100000"/>
        <a:buFont typeface="Arial"/>
        <a:buChar char="•"/>
        <a:defRPr sz="2133" kern="1200">
          <a:solidFill>
            <a:schemeClr val="tx1"/>
          </a:solidFill>
          <a:latin typeface="Calibri"/>
          <a:ea typeface="+mn-ea"/>
          <a:cs typeface="Calibri"/>
        </a:defRPr>
      </a:lvl2pPr>
      <a:lvl3pPr marL="365751" indent="-121917" algn="l" defTabSz="609585" rtl="0" eaLnBrk="1" latinLnBrk="0" hangingPunct="1">
        <a:spcBef>
          <a:spcPts val="1067"/>
        </a:spcBef>
        <a:buClr>
          <a:schemeClr val="accent3"/>
        </a:buClr>
        <a:buSzPct val="100000"/>
        <a:buFont typeface="Arial"/>
        <a:buChar char="•"/>
        <a:defRPr sz="1467" kern="1200">
          <a:solidFill>
            <a:schemeClr val="tx1"/>
          </a:solidFill>
          <a:latin typeface="Calibri"/>
          <a:ea typeface="+mn-ea"/>
          <a:cs typeface="Calibri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467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4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1264" y="366653"/>
            <a:ext cx="10955741" cy="891988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264" y="1434776"/>
            <a:ext cx="11220561" cy="45259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57024" y="6356351"/>
            <a:ext cx="284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900" dirty="0"/>
              <a:t>    TITLE OF PRESENTATION    I   </a:t>
            </a:r>
            <a:fld id="{B963C26B-6BCA-7B43-BC5D-39B5F759BAC8}" type="slidenum">
              <a:rPr lang="en-US" sz="1200" smtClean="0">
                <a:solidFill>
                  <a:schemeClr val="accent1"/>
                </a:solidFill>
              </a:rPr>
              <a:pPr/>
              <a:t>‹#›</a:t>
            </a:fld>
            <a:endParaRPr lang="en-US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8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chemeClr val="accent2"/>
          </a:solidFill>
          <a:latin typeface="Franklin Gothic Medium"/>
          <a:ea typeface="+mj-ea"/>
          <a:cs typeface="Franklin Gothic Medium"/>
        </a:defRPr>
      </a:lvl1pPr>
    </p:titleStyle>
    <p:bodyStyle>
      <a:lvl1pPr marL="0" marR="0" indent="0" algn="l" defTabSz="609585" rtl="0" eaLnBrk="1" fontAlgn="auto" latinLnBrk="0" hangingPunct="1">
        <a:lnSpc>
          <a:spcPct val="100000"/>
        </a:lnSpc>
        <a:spcBef>
          <a:spcPts val="1067"/>
        </a:spcBef>
        <a:spcAft>
          <a:spcPts val="0"/>
        </a:spcAft>
        <a:buClr>
          <a:schemeClr val="accent3"/>
        </a:buClr>
        <a:buSzTx/>
        <a:buFont typeface="Arial"/>
        <a:buNone/>
        <a:tabLst/>
        <a:defRPr sz="2400" kern="1200" baseline="0">
          <a:solidFill>
            <a:schemeClr val="tx1"/>
          </a:solidFill>
          <a:latin typeface="Calibri"/>
          <a:ea typeface="+mn-ea"/>
          <a:cs typeface="Calibri"/>
        </a:defRPr>
      </a:lvl1pPr>
      <a:lvl2pPr marL="121917" indent="-182875" algn="l" defTabSz="609585" rtl="0" eaLnBrk="1" latinLnBrk="0" hangingPunct="1">
        <a:spcBef>
          <a:spcPts val="1067"/>
        </a:spcBef>
        <a:buClr>
          <a:schemeClr val="accent3"/>
        </a:buClr>
        <a:buSzPct val="100000"/>
        <a:buFont typeface="Arial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365751" indent="-121917" algn="l" defTabSz="609585" rtl="0" eaLnBrk="1" latinLnBrk="0" hangingPunct="1">
        <a:spcBef>
          <a:spcPts val="1067"/>
        </a:spcBef>
        <a:buClr>
          <a:schemeClr val="accent3"/>
        </a:buClr>
        <a:buSzPct val="100000"/>
        <a:buFont typeface="Arial"/>
        <a:buChar char="•"/>
        <a:defRPr sz="1500" kern="1200">
          <a:solidFill>
            <a:schemeClr val="tx1"/>
          </a:solidFill>
          <a:latin typeface="Calibri"/>
          <a:ea typeface="+mn-ea"/>
          <a:cs typeface="Calibri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B5878-46E3-4E5F-B3FA-3DD313C75C16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F218E-C7EF-4B03-9DEB-DE5E0E706A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11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coronavirusquestions@apta.com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ms8.intellor.com/?do=register&amp;t=1&amp;p=823551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4">
            <a:extLst>
              <a:ext uri="{FF2B5EF4-FFF2-40B4-BE49-F238E27FC236}">
                <a16:creationId xmlns:a16="http://schemas.microsoft.com/office/drawing/2014/main" id="{E02DC703-0E32-4FCD-A345-F7D39126F7D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997151" y="4867349"/>
            <a:ext cx="9194851" cy="1531088"/>
          </a:xfrm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 Billion For Public Transit for COVID-19: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Update From APTA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March 25, 2020</a:t>
            </a: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B89ED8-4936-410D-947B-EEEAAA6B0940}"/>
              </a:ext>
            </a:extLst>
          </p:cNvPr>
          <p:cNvSpPr/>
          <p:nvPr/>
        </p:nvSpPr>
        <p:spPr>
          <a:xfrm>
            <a:off x="5934418" y="3182780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A394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817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B49F6-7CF8-4F67-9385-3D956AD36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>
                <a:solidFill>
                  <a:srgbClr val="711B45"/>
                </a:solidFill>
                <a:latin typeface="Franklin Gothic Medium"/>
                <a:ea typeface="+mj-lt"/>
                <a:cs typeface="+mj-lt"/>
              </a:rPr>
              <a:t>Small Business Loan Program</a:t>
            </a:r>
            <a:endParaRPr lang="en-US" sz="4800" b="1" dirty="0">
              <a:solidFill>
                <a:srgbClr val="711B45"/>
              </a:solidFill>
              <a:latin typeface="Franklin Gothic Medium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9F92E-3FA3-45B4-891E-5F1B0B43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3200" b="1" dirty="0">
                <a:ea typeface="+mn-lt"/>
                <a:cs typeface="+mn-lt"/>
              </a:rPr>
              <a:t>$350 billion in Loans and Loan Guarantees to Protect Workers and Businesses</a:t>
            </a:r>
            <a:endParaRPr lang="en-US" sz="3200" b="1" dirty="0">
              <a:cs typeface="Calibri" panose="020F0502020204030204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en-US" sz="3200" b="1" dirty="0">
                <a:ea typeface="+mn-lt"/>
                <a:cs typeface="+mn-lt"/>
              </a:rPr>
              <a:t>Available to Employers who Maintain Payroll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3200" b="1" dirty="0">
                <a:ea typeface="+mn-lt"/>
                <a:cs typeface="+mn-lt"/>
              </a:rPr>
              <a:t>Loans for Payroll Costs, Interest on Mortgage/Loan Obligations, Rent, etc.</a:t>
            </a:r>
            <a:endParaRPr lang="en-US" sz="3200" b="1" dirty="0">
              <a:cs typeface="Calibri" panose="020F0502020204030204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en-US" sz="3200" b="1" dirty="0">
                <a:ea typeface="+mn-lt"/>
                <a:cs typeface="+mn-lt"/>
              </a:rPr>
              <a:t>Applies Beginning February 15, 2020 to Assist Furloughed Workers</a:t>
            </a:r>
            <a:endParaRPr lang="en-US" sz="3200" b="1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624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1D50962-4499-48AE-B58C-4CE600CDE713}"/>
              </a:ext>
            </a:extLst>
          </p:cNvPr>
          <p:cNvSpPr txBox="1"/>
          <p:nvPr/>
        </p:nvSpPr>
        <p:spPr>
          <a:xfrm>
            <a:off x="3620496" y="137570"/>
            <a:ext cx="53057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dirty="0">
                <a:solidFill>
                  <a:srgbClr val="701C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Speakers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3A39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206BB-C78D-41EF-AEE3-2D41D9687E2D}"/>
              </a:ext>
            </a:extLst>
          </p:cNvPr>
          <p:cNvSpPr txBox="1"/>
          <p:nvPr/>
        </p:nvSpPr>
        <p:spPr>
          <a:xfrm>
            <a:off x="145606" y="5300711"/>
            <a:ext cx="4709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A394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Nuria Fernandez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A3943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erson in a red shirt&#10;&#10;Description automatically generated">
            <a:extLst>
              <a:ext uri="{FF2B5EF4-FFF2-40B4-BE49-F238E27FC236}">
                <a16:creationId xmlns:a16="http://schemas.microsoft.com/office/drawing/2014/main" id="{9E0B916C-F5D3-44DA-89F5-E89B58765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57" y="1245566"/>
            <a:ext cx="2548324" cy="3822486"/>
          </a:xfrm>
          <a:prstGeom prst="rect">
            <a:avLst/>
          </a:prstGeom>
        </p:spPr>
      </p:pic>
      <p:pic>
        <p:nvPicPr>
          <p:cNvPr id="5" name="Content Placeholder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F31838F-A642-4E8A-8F31-21BC0F350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3844" y="1245566"/>
            <a:ext cx="2919083" cy="382248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14A5B2-13F7-4BC3-95DA-F7B65993ABE9}"/>
              </a:ext>
            </a:extLst>
          </p:cNvPr>
          <p:cNvSpPr txBox="1"/>
          <p:nvPr/>
        </p:nvSpPr>
        <p:spPr>
          <a:xfrm>
            <a:off x="3001266" y="5300711"/>
            <a:ext cx="6544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 P. Skoutelas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781F65-7458-4A1D-B019-721318F1B5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772190" y="1245566"/>
            <a:ext cx="2870434" cy="38224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8BD31B-BB9F-4E63-8ACB-8A451A3B956B}"/>
              </a:ext>
            </a:extLst>
          </p:cNvPr>
          <p:cNvSpPr txBox="1"/>
          <p:nvPr/>
        </p:nvSpPr>
        <p:spPr>
          <a:xfrm>
            <a:off x="8301694" y="5300711"/>
            <a:ext cx="3811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Ward McCarragher </a:t>
            </a:r>
          </a:p>
        </p:txBody>
      </p:sp>
    </p:spTree>
    <p:extLst>
      <p:ext uri="{BB962C8B-B14F-4D97-AF65-F5344CB8AC3E}">
        <p14:creationId xmlns:p14="http://schemas.microsoft.com/office/powerpoint/2010/main" val="435778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387D4-3610-4E19-870B-A59F4BED1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31" y="528182"/>
            <a:ext cx="11220561" cy="14172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Have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9B328-A1D8-4A65-9BB3-A58DA837B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078" y="1859713"/>
            <a:ext cx="11220561" cy="3761505"/>
          </a:xfrm>
        </p:spPr>
        <p:txBody>
          <a:bodyPr/>
          <a:lstStyle/>
          <a:p>
            <a:pPr marL="342900" indent="-342900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send your questions to </a:t>
            </a:r>
            <a:r>
              <a:rPr lang="en-US" sz="36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coronavirusquestions@apta.com</a:t>
            </a:r>
            <a:endParaRPr lang="en-US" sz="3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50000"/>
                </a:schemeClr>
              </a:buClr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answer once there are more specifics on the legislation.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4BE4F-0009-47EC-99D1-302850DC4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933"/>
              <a:t>    TITLE OF PRESENTATION    I   </a:t>
            </a:r>
            <a:fld id="{B963C26B-6BCA-7B43-BC5D-39B5F759BAC8}" type="slidenum">
              <a:rPr lang="en-US" sz="1200" smtClean="0">
                <a:solidFill>
                  <a:schemeClr val="accent1"/>
                </a:solidFill>
              </a:rPr>
              <a:pPr/>
              <a:t>12</a:t>
            </a:fld>
            <a:endParaRPr lang="en-US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64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A9659-6006-4DCE-A983-EC5990B3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Upcoming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983E5-A95B-461B-A86C-B7A5F8179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75" y="1692184"/>
            <a:ext cx="11220561" cy="3761505"/>
          </a:xfrm>
        </p:spPr>
        <p:txBody>
          <a:bodyPr/>
          <a:lstStyle/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Federal Transit Administration is inviting industry stakeholders to join the leadership from the U.S. Department of Transportation for a teleconference this 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Thursday, March 26 at 3:00 p.m. (Eastern)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briefing will provide information and answer questions on the Administration’s response to COVID-19.</a:t>
            </a:r>
          </a:p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at: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https://ems8.intellor.com?do=register&amp;t=1&amp;p=823551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on APTA’s Coronavirus response page</a:t>
            </a:r>
          </a:p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PRE-REGISTRATION REQUIRED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endParaRPr lang="en-US" sz="2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B1E50-90E9-42D8-9D31-B01B856B6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933"/>
              <a:t>    TITLE OF PRESENTATION    I   </a:t>
            </a:r>
            <a:fld id="{B963C26B-6BCA-7B43-BC5D-39B5F759BAC8}" type="slidenum">
              <a:rPr lang="en-US" sz="1200" smtClean="0">
                <a:solidFill>
                  <a:schemeClr val="accent1"/>
                </a:solidFill>
              </a:rPr>
              <a:pPr/>
              <a:t>13</a:t>
            </a:fld>
            <a:endParaRPr lang="en-US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10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4">
            <a:extLst>
              <a:ext uri="{FF2B5EF4-FFF2-40B4-BE49-F238E27FC236}">
                <a16:creationId xmlns:a16="http://schemas.microsoft.com/office/drawing/2014/main" id="{E02DC703-0E32-4FCD-A345-F7D39126F7D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997151" y="4867349"/>
            <a:ext cx="9194851" cy="1531088"/>
          </a:xfrm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 Billion For Public Transit for COVID-19: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Update From APTA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March 25, 2020</a:t>
            </a: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B89ED8-4936-410D-947B-EEEAAA6B0940}"/>
              </a:ext>
            </a:extLst>
          </p:cNvPr>
          <p:cNvSpPr/>
          <p:nvPr/>
        </p:nvSpPr>
        <p:spPr>
          <a:xfrm>
            <a:off x="5934418" y="3182780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A394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630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1D50962-4499-48AE-B58C-4CE600CDE713}"/>
              </a:ext>
            </a:extLst>
          </p:cNvPr>
          <p:cNvSpPr txBox="1"/>
          <p:nvPr/>
        </p:nvSpPr>
        <p:spPr>
          <a:xfrm>
            <a:off x="3776125" y="-28815"/>
            <a:ext cx="53057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4200" b="1" dirty="0">
                <a:solidFill>
                  <a:srgbClr val="701C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Remarks</a:t>
            </a:r>
            <a:endParaRPr lang="en-US" sz="4200" b="1" dirty="0">
              <a:solidFill>
                <a:srgbClr val="3A39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206BB-C78D-41EF-AEE3-2D41D9687E2D}"/>
              </a:ext>
            </a:extLst>
          </p:cNvPr>
          <p:cNvSpPr txBox="1"/>
          <p:nvPr/>
        </p:nvSpPr>
        <p:spPr>
          <a:xfrm>
            <a:off x="4074200" y="4605130"/>
            <a:ext cx="47096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Nuria Fernandez</a:t>
            </a:r>
          </a:p>
          <a:p>
            <a:pPr algn="ctr" defTabSz="609585"/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Chair, APTA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Manager and CEO 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Clara Valley Transportation Authority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Jose, CA</a:t>
            </a:r>
          </a:p>
          <a:p>
            <a:pPr algn="ctr" defTabSz="609585"/>
            <a:endParaRPr lang="en-US" sz="2400" dirty="0">
              <a:solidFill>
                <a:srgbClr val="3A3943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in a red shirt&#10;&#10;Description automatically generated">
            <a:extLst>
              <a:ext uri="{FF2B5EF4-FFF2-40B4-BE49-F238E27FC236}">
                <a16:creationId xmlns:a16="http://schemas.microsoft.com/office/drawing/2014/main" id="{9E0B916C-F5D3-44DA-89F5-E89B58765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47" y="720173"/>
            <a:ext cx="2548324" cy="382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38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B69B046-9C75-4767-8BA1-258CD1F31821}"/>
              </a:ext>
            </a:extLst>
          </p:cNvPr>
          <p:cNvSpPr txBox="1"/>
          <p:nvPr/>
        </p:nvSpPr>
        <p:spPr>
          <a:xfrm>
            <a:off x="3156899" y="4861186"/>
            <a:ext cx="6544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 P. Skoutelas</a:t>
            </a:r>
          </a:p>
          <a:p>
            <a:pPr algn="ctr" defTabSz="609585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 and CEO</a:t>
            </a:r>
          </a:p>
          <a:p>
            <a:pPr algn="ctr" defTabSz="609585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Public </a:t>
            </a:r>
          </a:p>
          <a:p>
            <a:pPr algn="ctr" defTabSz="609585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Association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D50962-4499-48AE-B58C-4CE600CDE713}"/>
              </a:ext>
            </a:extLst>
          </p:cNvPr>
          <p:cNvSpPr txBox="1"/>
          <p:nvPr/>
        </p:nvSpPr>
        <p:spPr>
          <a:xfrm>
            <a:off x="3776129" y="10903"/>
            <a:ext cx="53057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4200" b="1" dirty="0">
                <a:solidFill>
                  <a:srgbClr val="701C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sz="4200" b="1" dirty="0">
              <a:solidFill>
                <a:srgbClr val="3A39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FF7D033-AFCC-4E00-8223-DECF7A2B8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7837" y="889422"/>
            <a:ext cx="2862363" cy="3748212"/>
          </a:xfrm>
        </p:spPr>
      </p:pic>
    </p:spTree>
    <p:extLst>
      <p:ext uri="{BB962C8B-B14F-4D97-AF65-F5344CB8AC3E}">
        <p14:creationId xmlns:p14="http://schemas.microsoft.com/office/powerpoint/2010/main" val="2671177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1D50962-4499-48AE-B58C-4CE600CDE713}"/>
              </a:ext>
            </a:extLst>
          </p:cNvPr>
          <p:cNvSpPr txBox="1"/>
          <p:nvPr/>
        </p:nvSpPr>
        <p:spPr>
          <a:xfrm>
            <a:off x="3776125" y="-6348"/>
            <a:ext cx="53057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4200" b="1" dirty="0">
                <a:solidFill>
                  <a:srgbClr val="701C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  <a:endParaRPr lang="en-US" sz="4200" b="1" dirty="0">
              <a:solidFill>
                <a:srgbClr val="3A39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5FADF8-ED9B-4121-98E6-356AE2ED53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68288" y="843683"/>
            <a:ext cx="2921452" cy="3890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05D98B-2184-4D2E-A13B-DBE94379BEC6}"/>
              </a:ext>
            </a:extLst>
          </p:cNvPr>
          <p:cNvSpPr txBox="1"/>
          <p:nvPr/>
        </p:nvSpPr>
        <p:spPr>
          <a:xfrm>
            <a:off x="4523302" y="4936195"/>
            <a:ext cx="3811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Ward McCarragher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Vice President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Government Affairs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Advocacy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APTA</a:t>
            </a:r>
          </a:p>
        </p:txBody>
      </p:sp>
    </p:spTree>
    <p:extLst>
      <p:ext uri="{BB962C8B-B14F-4D97-AF65-F5344CB8AC3E}">
        <p14:creationId xmlns:p14="http://schemas.microsoft.com/office/powerpoint/2010/main" val="125676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Public Transit Funding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3C26B-6BCA-7B43-BC5D-39B5F759BA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3EEC124-9229-40C0-802B-21A4ADEEB2E8}"/>
              </a:ext>
            </a:extLst>
          </p:cNvPr>
          <p:cNvGraphicFramePr>
            <a:graphicFrameLocks/>
          </p:cNvGraphicFramePr>
          <p:nvPr/>
        </p:nvGraphicFramePr>
        <p:xfrm>
          <a:off x="2224393" y="1347323"/>
          <a:ext cx="7734300" cy="5022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8540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8B526-9707-4E8B-A615-88FE70DCC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>
                <a:solidFill>
                  <a:srgbClr val="711B45"/>
                </a:solidFill>
                <a:latin typeface="Franklin Gothic Medium"/>
                <a:cs typeface="Calibri Light"/>
              </a:rPr>
              <a:t>Distribution</a:t>
            </a:r>
            <a:endParaRPr lang="en-US" sz="4800" b="1" dirty="0">
              <a:solidFill>
                <a:srgbClr val="711B45"/>
              </a:solidFill>
              <a:latin typeface="Franklin Gothic Medium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BDE52-5BD9-4693-A6FA-AC662BBF1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3200" b="1" dirty="0">
                <a:ea typeface="+mn-lt"/>
                <a:cs typeface="+mn-lt"/>
              </a:rPr>
              <a:t>Distributes Transit Funds Proportionately Among 4 Programs:</a:t>
            </a:r>
            <a:endParaRPr lang="en-US" sz="3200" b="1" dirty="0">
              <a:cs typeface="Calibri" panose="020F0502020204030204"/>
            </a:endParaRPr>
          </a:p>
          <a:p>
            <a:pPr marL="457200" lvl="1" indent="0">
              <a:spcAft>
                <a:spcPts val="1000"/>
              </a:spcAft>
              <a:buNone/>
            </a:pPr>
            <a:r>
              <a:rPr lang="en-US" sz="2800" dirty="0">
                <a:ea typeface="+mn-lt"/>
                <a:cs typeface="+mn-lt"/>
              </a:rPr>
              <a:t>	5307 Urbanized Area Formula</a:t>
            </a:r>
            <a:endParaRPr lang="en-US" sz="2800" dirty="0">
              <a:cs typeface="Calibri"/>
            </a:endParaRPr>
          </a:p>
          <a:p>
            <a:pPr marL="457200" lvl="1" indent="0">
              <a:spcAft>
                <a:spcPts val="1000"/>
              </a:spcAft>
              <a:buNone/>
            </a:pPr>
            <a:r>
              <a:rPr lang="en-US" sz="2800" dirty="0">
                <a:ea typeface="+mn-lt"/>
                <a:cs typeface="+mn-lt"/>
              </a:rPr>
              <a:t>	5311 Rural Formula</a:t>
            </a:r>
            <a:endParaRPr lang="en-US" sz="2800" dirty="0">
              <a:cs typeface="Calibri"/>
            </a:endParaRPr>
          </a:p>
          <a:p>
            <a:pPr marL="457200" lvl="1" indent="0">
              <a:spcAft>
                <a:spcPts val="1000"/>
              </a:spcAft>
              <a:buNone/>
            </a:pPr>
            <a:r>
              <a:rPr lang="en-US" sz="2800" dirty="0">
                <a:ea typeface="+mn-lt"/>
                <a:cs typeface="Calibri"/>
              </a:rPr>
              <a:t>	</a:t>
            </a:r>
            <a:r>
              <a:rPr lang="en-US" sz="2800" dirty="0">
                <a:ea typeface="+mn-lt"/>
                <a:cs typeface="+mn-lt"/>
              </a:rPr>
              <a:t>5337 State of Good Repair Formula</a:t>
            </a:r>
            <a:endParaRPr lang="en-US" sz="2800" dirty="0">
              <a:cs typeface="Calibri"/>
            </a:endParaRPr>
          </a:p>
          <a:p>
            <a:pPr marL="457200" lvl="1" indent="0">
              <a:spcAft>
                <a:spcPts val="1000"/>
              </a:spcAft>
              <a:buNone/>
            </a:pPr>
            <a:r>
              <a:rPr lang="en-US" sz="2800" dirty="0">
                <a:ea typeface="+mn-lt"/>
                <a:cs typeface="+mn-lt"/>
              </a:rPr>
              <a:t>	5340 Growing and High-Density States Formula</a:t>
            </a:r>
            <a:endParaRPr lang="en-US" sz="2800" dirty="0"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89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3A7B4-0163-44A9-9F52-CAD1ACB9A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>
                <a:solidFill>
                  <a:srgbClr val="711B45"/>
                </a:solidFill>
                <a:latin typeface="Franklin Gothic Medium"/>
              </a:rPr>
              <a:t>Eligible Uses</a:t>
            </a:r>
            <a:endParaRPr lang="en-US" sz="4800" b="1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1FF3C-1B4F-4420-8F78-93A02ABFF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b="1" dirty="0">
                <a:cs typeface="Calibri"/>
              </a:rPr>
              <a:t>Funds to Prevent, Prepare for, and Respond to COVID-19</a:t>
            </a:r>
            <a:endParaRPr lang="en-US" sz="3200" b="1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sz="3200" b="1" dirty="0">
                <a:cs typeface="Calibri"/>
              </a:rPr>
              <a:t>Operating Expenses, Beginning on January 20, 2020:</a:t>
            </a:r>
          </a:p>
          <a:p>
            <a:pPr marL="457200" lvl="1" indent="0">
              <a:buNone/>
            </a:pPr>
            <a:r>
              <a:rPr lang="en-US" sz="2800" dirty="0">
                <a:cs typeface="Calibri"/>
              </a:rPr>
              <a:t>	Operating Costs to Maintain Service</a:t>
            </a:r>
          </a:p>
          <a:p>
            <a:pPr marL="457200" lvl="1" indent="0">
              <a:buNone/>
            </a:pPr>
            <a:r>
              <a:rPr lang="en-US" sz="2800" dirty="0">
                <a:cs typeface="Calibri"/>
              </a:rPr>
              <a:t>	Lost Revenue Due to Coronavirus</a:t>
            </a:r>
            <a:endParaRPr lang="en-US" sz="2800" dirty="0">
              <a:ea typeface="+mn-lt"/>
              <a:cs typeface="+mn-lt"/>
            </a:endParaRPr>
          </a:p>
          <a:p>
            <a:pPr marL="457200" lvl="1" indent="0">
              <a:buNone/>
            </a:pPr>
            <a:r>
              <a:rPr lang="en-US" sz="2800" dirty="0">
                <a:ea typeface="+mn-lt"/>
                <a:cs typeface="+mn-lt"/>
              </a:rPr>
              <a:t>	</a:t>
            </a:r>
            <a:r>
              <a:rPr lang="en-US" sz="2800" dirty="0">
                <a:cs typeface="Calibri"/>
              </a:rPr>
              <a:t>Purchase of Personal Protective Equipment</a:t>
            </a:r>
            <a:endParaRPr lang="en-US" sz="2800" dirty="0">
              <a:ea typeface="+mn-lt"/>
              <a:cs typeface="+mn-lt"/>
            </a:endParaRPr>
          </a:p>
          <a:p>
            <a:pPr marL="457200" lvl="1" indent="0">
              <a:buNone/>
            </a:pPr>
            <a:r>
              <a:rPr lang="en-US" sz="2800" dirty="0">
                <a:cs typeface="Calibri"/>
              </a:rPr>
              <a:t>	Paying Administrative Leave of Operations Personnel</a:t>
            </a:r>
          </a:p>
          <a:p>
            <a:pPr marL="457200" lvl="1" indent="0">
              <a:buNone/>
            </a:pPr>
            <a:endParaRPr lang="en-US" sz="28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200" b="1" dirty="0">
                <a:cs typeface="Calibri"/>
              </a:rPr>
              <a:t>Federal Share is 100 percent</a:t>
            </a:r>
          </a:p>
        </p:txBody>
      </p:sp>
    </p:spTree>
    <p:extLst>
      <p:ext uri="{BB962C8B-B14F-4D97-AF65-F5344CB8AC3E}">
        <p14:creationId xmlns:p14="http://schemas.microsoft.com/office/powerpoint/2010/main" val="3365411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8B526-9707-4E8B-A615-88FE70DCC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>
                <a:solidFill>
                  <a:srgbClr val="711B45"/>
                </a:solidFill>
                <a:latin typeface="Franklin Gothic Medium"/>
                <a:cs typeface="Calibri Light"/>
              </a:rPr>
              <a:t>Other Provisions</a:t>
            </a:r>
            <a:endParaRPr lang="en-US" dirty="0"/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BDE52-5BD9-4693-A6FA-AC662BBF1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b="1" dirty="0">
                <a:ea typeface="+mn-lt"/>
                <a:cs typeface="+mn-lt"/>
              </a:rPr>
              <a:t>FTA Must Apportion Funds within 7 Days of Enactment</a:t>
            </a:r>
            <a:endParaRPr lang="en-US" sz="3200" b="1" dirty="0">
              <a:cs typeface="Calibri" panose="020F0502020204030204"/>
            </a:endParaRPr>
          </a:p>
          <a:p>
            <a:endParaRPr lang="en-US" sz="3200" b="1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sz="3200" b="1" dirty="0"/>
              <a:t>FTA Prohibited from Waiving Prevailing Wage and             Transit Labor Standards (49 U.S.C. 5333)</a:t>
            </a:r>
            <a:endParaRPr lang="en-US" sz="3200" b="1" dirty="0">
              <a:cs typeface="Calibri" panose="020F0502020204030204"/>
            </a:endParaRPr>
          </a:p>
          <a:p>
            <a:endParaRPr lang="en-US" sz="3200" b="1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sz="3200" b="1" dirty="0">
                <a:ea typeface="+mn-lt"/>
                <a:cs typeface="+mn-lt"/>
              </a:rPr>
              <a:t>Operating Expenses—Not Included in State Plans and Transportation Improvement Programs (TIPs)</a:t>
            </a:r>
            <a:endParaRPr lang="en-US" sz="3200" b="1" dirty="0">
              <a:cs typeface="Calibri" panose="020F0502020204030204"/>
            </a:endParaRPr>
          </a:p>
          <a:p>
            <a:pPr marL="0" indent="0">
              <a:buNone/>
            </a:pPr>
            <a:br>
              <a:rPr lang="en-US" dirty="0"/>
            </a:br>
            <a:endParaRPr lang="en-US" b="1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76962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2A80D-EC32-4F18-B2D7-F7B7E7FD5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>
                <a:solidFill>
                  <a:srgbClr val="711B45"/>
                </a:solidFill>
                <a:latin typeface="Franklin Gothic Medium"/>
                <a:ea typeface="+mj-lt"/>
                <a:cs typeface="+mj-lt"/>
              </a:rPr>
              <a:t>Amtrak Funding</a:t>
            </a:r>
            <a:endParaRPr lang="en-US" sz="4800" b="1" dirty="0">
              <a:solidFill>
                <a:srgbClr val="711B45"/>
              </a:solidFill>
              <a:latin typeface="Franklin Gothic Medium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A277-A494-42B3-97C1-CBEACDBB8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3200" b="1" dirty="0">
                <a:ea typeface="+mn-lt"/>
                <a:cs typeface="+mn-lt"/>
              </a:rPr>
              <a:t>Provides </a:t>
            </a:r>
            <a:r>
              <a:rPr lang="en-US" sz="3200" b="1" u="sng" dirty="0">
                <a:ea typeface="+mn-lt"/>
                <a:cs typeface="+mn-lt"/>
              </a:rPr>
              <a:t>$1 billion</a:t>
            </a:r>
            <a:r>
              <a:rPr lang="en-US" sz="3200" b="1" dirty="0">
                <a:ea typeface="+mn-lt"/>
                <a:cs typeface="+mn-lt"/>
              </a:rPr>
              <a:t> for Amtrak grants for COVID-19 Response	</a:t>
            </a:r>
            <a:r>
              <a:rPr lang="en-US" b="1" dirty="0">
                <a:ea typeface="+mn-lt"/>
                <a:cs typeface="+mn-lt"/>
              </a:rPr>
              <a:t>$492 million</a:t>
            </a:r>
            <a:r>
              <a:rPr lang="en-US" dirty="0">
                <a:ea typeface="+mn-lt"/>
                <a:cs typeface="+mn-lt"/>
              </a:rPr>
              <a:t> for the Northeast Corridor grants	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dirty="0">
                <a:ea typeface="+mn-lt"/>
                <a:cs typeface="+mn-lt"/>
              </a:rPr>
              <a:t>	</a:t>
            </a:r>
            <a:r>
              <a:rPr lang="en-US" b="1" dirty="0">
                <a:ea typeface="+mn-lt"/>
                <a:cs typeface="+mn-lt"/>
              </a:rPr>
              <a:t>$526 million</a:t>
            </a:r>
            <a:r>
              <a:rPr lang="en-US" dirty="0">
                <a:ea typeface="+mn-lt"/>
                <a:cs typeface="+mn-lt"/>
              </a:rPr>
              <a:t> for the National Network grants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3200" b="1" dirty="0">
                <a:ea typeface="+mn-lt"/>
                <a:cs typeface="+mn-lt"/>
              </a:rPr>
              <a:t>State-Supported Routes: States Pay 80 percent                       </a:t>
            </a:r>
            <a:r>
              <a:rPr lang="en-US" dirty="0">
                <a:ea typeface="+mn-lt"/>
                <a:cs typeface="+mn-lt"/>
              </a:rPr>
              <a:t>(Sets Aside $239 million for this Purpose)</a:t>
            </a:r>
          </a:p>
          <a:p>
            <a:pPr>
              <a:spcAft>
                <a:spcPts val="1000"/>
              </a:spcAft>
            </a:pPr>
            <a:endParaRPr lang="en-US" b="1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47574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6">
      <a:dk1>
        <a:srgbClr val="3A3943"/>
      </a:dk1>
      <a:lt1>
        <a:sysClr val="window" lastClr="FFFFFF"/>
      </a:lt1>
      <a:dk2>
        <a:srgbClr val="3A3943"/>
      </a:dk2>
      <a:lt2>
        <a:srgbClr val="BAB391"/>
      </a:lt2>
      <a:accent1>
        <a:srgbClr val="004990"/>
      </a:accent1>
      <a:accent2>
        <a:srgbClr val="701C45"/>
      </a:accent2>
      <a:accent3>
        <a:srgbClr val="00A6E9"/>
      </a:accent3>
      <a:accent4>
        <a:srgbClr val="3A3943"/>
      </a:accent4>
      <a:accent5>
        <a:srgbClr val="001C48"/>
      </a:accent5>
      <a:accent6>
        <a:srgbClr val="F5A81C"/>
      </a:accent6>
      <a:hlink>
        <a:srgbClr val="004990"/>
      </a:hlink>
      <a:folHlink>
        <a:srgbClr val="00499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stom 6">
      <a:dk1>
        <a:srgbClr val="3A3943"/>
      </a:dk1>
      <a:lt1>
        <a:sysClr val="window" lastClr="FFFFFF"/>
      </a:lt1>
      <a:dk2>
        <a:srgbClr val="3A3943"/>
      </a:dk2>
      <a:lt2>
        <a:srgbClr val="BAB391"/>
      </a:lt2>
      <a:accent1>
        <a:srgbClr val="004990"/>
      </a:accent1>
      <a:accent2>
        <a:srgbClr val="701C45"/>
      </a:accent2>
      <a:accent3>
        <a:srgbClr val="00A6E9"/>
      </a:accent3>
      <a:accent4>
        <a:srgbClr val="3A3943"/>
      </a:accent4>
      <a:accent5>
        <a:srgbClr val="001C48"/>
      </a:accent5>
      <a:accent6>
        <a:srgbClr val="F5A81C"/>
      </a:accent6>
      <a:hlink>
        <a:srgbClr val="004990"/>
      </a:hlink>
      <a:folHlink>
        <a:srgbClr val="00499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453</Words>
  <Application>Microsoft Office PowerPoint</Application>
  <PresentationFormat>Widescreen</PresentationFormat>
  <Paragraphs>77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Public Transit Funding Comparison</vt:lpstr>
      <vt:lpstr>Distribution </vt:lpstr>
      <vt:lpstr>Eligible Uses</vt:lpstr>
      <vt:lpstr>Other Provisions </vt:lpstr>
      <vt:lpstr>Amtrak Funding</vt:lpstr>
      <vt:lpstr>Small Business Loan Program</vt:lpstr>
      <vt:lpstr>PowerPoint Presentation</vt:lpstr>
      <vt:lpstr>Have Questions?</vt:lpstr>
      <vt:lpstr>Upcoming Event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Roccio</dc:creator>
  <cp:lastModifiedBy>Brandon Roccio</cp:lastModifiedBy>
  <cp:revision>4</cp:revision>
  <dcterms:created xsi:type="dcterms:W3CDTF">2020-03-25T16:24:05Z</dcterms:created>
  <dcterms:modified xsi:type="dcterms:W3CDTF">2020-03-26T19:16:31Z</dcterms:modified>
</cp:coreProperties>
</file>